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  <p:sldMasterId id="2147483660" r:id="rId2"/>
    <p:sldMasterId id="2147483684" r:id="rId3"/>
  </p:sldMasterIdLst>
  <p:notesMasterIdLst>
    <p:notesMasterId r:id="rId50"/>
  </p:notesMasterIdLst>
  <p:sldIdLst>
    <p:sldId id="337" r:id="rId4"/>
    <p:sldId id="386" r:id="rId5"/>
    <p:sldId id="258" r:id="rId6"/>
    <p:sldId id="259" r:id="rId7"/>
    <p:sldId id="269" r:id="rId8"/>
    <p:sldId id="295" r:id="rId9"/>
    <p:sldId id="317" r:id="rId10"/>
    <p:sldId id="409" r:id="rId11"/>
    <p:sldId id="410" r:id="rId12"/>
    <p:sldId id="419" r:id="rId13"/>
    <p:sldId id="441" r:id="rId14"/>
    <p:sldId id="318" r:id="rId15"/>
    <p:sldId id="442" r:id="rId16"/>
    <p:sldId id="319" r:id="rId17"/>
    <p:sldId id="320" r:id="rId18"/>
    <p:sldId id="321" r:id="rId19"/>
    <p:sldId id="446" r:id="rId20"/>
    <p:sldId id="431" r:id="rId21"/>
    <p:sldId id="358" r:id="rId22"/>
    <p:sldId id="424" r:id="rId23"/>
    <p:sldId id="425" r:id="rId24"/>
    <p:sldId id="433" r:id="rId25"/>
    <p:sldId id="434" r:id="rId26"/>
    <p:sldId id="437" r:id="rId27"/>
    <p:sldId id="438" r:id="rId28"/>
    <p:sldId id="335" r:id="rId29"/>
    <p:sldId id="415" r:id="rId30"/>
    <p:sldId id="397" r:id="rId31"/>
    <p:sldId id="398" r:id="rId32"/>
    <p:sldId id="399" r:id="rId33"/>
    <p:sldId id="377" r:id="rId34"/>
    <p:sldId id="450" r:id="rId35"/>
    <p:sldId id="451" r:id="rId36"/>
    <p:sldId id="452" r:id="rId37"/>
    <p:sldId id="453" r:id="rId38"/>
    <p:sldId id="454" r:id="rId39"/>
    <p:sldId id="455" r:id="rId40"/>
    <p:sldId id="439" r:id="rId41"/>
    <p:sldId id="440" r:id="rId42"/>
    <p:sldId id="447" r:id="rId43"/>
    <p:sldId id="443" r:id="rId44"/>
    <p:sldId id="445" r:id="rId45"/>
    <p:sldId id="448" r:id="rId46"/>
    <p:sldId id="276" r:id="rId47"/>
    <p:sldId id="270" r:id="rId48"/>
    <p:sldId id="272" r:id="rId49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C00"/>
    <a:srgbClr val="037384"/>
    <a:srgbClr val="FFAC6D"/>
    <a:srgbClr val="88A3B8"/>
    <a:srgbClr val="5C6268"/>
    <a:srgbClr val="25585E"/>
    <a:srgbClr val="E6EEF0"/>
    <a:srgbClr val="7030A0"/>
    <a:srgbClr val="34495E"/>
    <a:srgbClr val="00E5E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98" d="100"/>
          <a:sy n="98" d="100"/>
        </p:scale>
        <p:origin x="1002" y="8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notesMaster" Target="notesMasters/notesMaster1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9" Type="http://schemas.openxmlformats.org/officeDocument/2006/relationships/slide" Target="slides/slide26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theme" Target="theme/theme1.xml"/><Relationship Id="rId5" Type="http://schemas.openxmlformats.org/officeDocument/2006/relationships/slide" Target="slides/slide2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viewProps" Target="view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8" Type="http://schemas.openxmlformats.org/officeDocument/2006/relationships/slide" Target="slides/slide5.xml"/><Relationship Id="rId51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20" Type="http://schemas.openxmlformats.org/officeDocument/2006/relationships/slide" Target="slides/slide17.xml"/><Relationship Id="rId41" Type="http://schemas.openxmlformats.org/officeDocument/2006/relationships/slide" Target="slides/slide38.xml"/><Relationship Id="rId5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pt-BR"/>
          </a:p>
        </p:txBody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  <p:txBody>
          <a:bodyPr/>
          <a:lstStyle/>
          <a:p>
            <a:endParaRPr lang="pt-BR"/>
          </a:p>
        </p:txBody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D8E47FC-6636-44E1-A01E-6E621877D4B4}" type="slidenum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2805663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">
          <a:extLst>
            <a:ext uri="{FF2B5EF4-FFF2-40B4-BE49-F238E27FC236}">
              <a16:creationId xmlns:a16="http://schemas.microsoft.com/office/drawing/2014/main" id="{5DD69DC1-4ABA-01BD-8FF6-85DB3FD2A6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g1e81b607491_0_1:notes">
            <a:extLst>
              <a:ext uri="{FF2B5EF4-FFF2-40B4-BE49-F238E27FC236}">
                <a16:creationId xmlns:a16="http://schemas.microsoft.com/office/drawing/2014/main" id="{10317766-958D-35F7-EA3F-14A250224118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lstStyle/>
          <a:p>
            <a:endParaRPr lang="pt-BR"/>
          </a:p>
        </p:txBody>
      </p:sp>
      <p:sp>
        <p:nvSpPr>
          <p:cNvPr id="59" name="Google Shape;59;g1e81b607491_0_1:notes">
            <a:extLst>
              <a:ext uri="{FF2B5EF4-FFF2-40B4-BE49-F238E27FC236}">
                <a16:creationId xmlns:a16="http://schemas.microsoft.com/office/drawing/2014/main" id="{A5289D31-0B1D-9306-9EBF-B5FDA2FEF3E4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91994968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">
          <a:extLst>
            <a:ext uri="{FF2B5EF4-FFF2-40B4-BE49-F238E27FC236}">
              <a16:creationId xmlns:a16="http://schemas.microsoft.com/office/drawing/2014/main" id="{04FEF004-1F04-B6FD-A865-9DA58C423F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g1e81b607491_0_1:notes">
            <a:extLst>
              <a:ext uri="{FF2B5EF4-FFF2-40B4-BE49-F238E27FC236}">
                <a16:creationId xmlns:a16="http://schemas.microsoft.com/office/drawing/2014/main" id="{CD64D948-8E2A-D724-82AC-4EB6216C07F2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lstStyle/>
          <a:p>
            <a:endParaRPr lang="pt-BR"/>
          </a:p>
        </p:txBody>
      </p:sp>
      <p:sp>
        <p:nvSpPr>
          <p:cNvPr id="59" name="Google Shape;59;g1e81b607491_0_1:notes">
            <a:extLst>
              <a:ext uri="{FF2B5EF4-FFF2-40B4-BE49-F238E27FC236}">
                <a16:creationId xmlns:a16="http://schemas.microsoft.com/office/drawing/2014/main" id="{90F5AB1F-4A9F-762B-778D-A78B16A17136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28000008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">
          <a:extLst>
            <a:ext uri="{FF2B5EF4-FFF2-40B4-BE49-F238E27FC236}">
              <a16:creationId xmlns:a16="http://schemas.microsoft.com/office/drawing/2014/main" id="{5363D5ED-7A11-DDDB-8EDF-8331163298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g1e81b607491_0_1:notes">
            <a:extLst>
              <a:ext uri="{FF2B5EF4-FFF2-40B4-BE49-F238E27FC236}">
                <a16:creationId xmlns:a16="http://schemas.microsoft.com/office/drawing/2014/main" id="{F9E6CA54-39E3-D740-1FBB-84B9683E9EAF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lstStyle/>
          <a:p>
            <a:endParaRPr lang="pt-BR"/>
          </a:p>
        </p:txBody>
      </p:sp>
      <p:sp>
        <p:nvSpPr>
          <p:cNvPr id="59" name="Google Shape;59;g1e81b607491_0_1:notes">
            <a:extLst>
              <a:ext uri="{FF2B5EF4-FFF2-40B4-BE49-F238E27FC236}">
                <a16:creationId xmlns:a16="http://schemas.microsoft.com/office/drawing/2014/main" id="{3B3EFA54-D837-0A78-3585-5F17CAD5D633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69173154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">
          <a:extLst>
            <a:ext uri="{FF2B5EF4-FFF2-40B4-BE49-F238E27FC236}">
              <a16:creationId xmlns:a16="http://schemas.microsoft.com/office/drawing/2014/main" id="{E57F112B-B600-C3A8-58A1-ADBAA25730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g1e81b607491_0_1:notes">
            <a:extLst>
              <a:ext uri="{FF2B5EF4-FFF2-40B4-BE49-F238E27FC236}">
                <a16:creationId xmlns:a16="http://schemas.microsoft.com/office/drawing/2014/main" id="{95F62D48-6D23-0B5E-512D-3BE8E058A428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" name="Google Shape;59;g1e81b607491_0_1:notes">
            <a:extLst>
              <a:ext uri="{FF2B5EF4-FFF2-40B4-BE49-F238E27FC236}">
                <a16:creationId xmlns:a16="http://schemas.microsoft.com/office/drawing/2014/main" id="{4203024F-3D8D-914B-09A0-DC175B045A42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25208320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">
          <a:extLst>
            <a:ext uri="{FF2B5EF4-FFF2-40B4-BE49-F238E27FC236}">
              <a16:creationId xmlns:a16="http://schemas.microsoft.com/office/drawing/2014/main" id="{3FE07292-B74A-F7E9-DBFC-AF9BF4851B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g1e81b607491_0_1:notes">
            <a:extLst>
              <a:ext uri="{FF2B5EF4-FFF2-40B4-BE49-F238E27FC236}">
                <a16:creationId xmlns:a16="http://schemas.microsoft.com/office/drawing/2014/main" id="{EDB3EA0C-EAB4-7757-14A3-306FDA2A573B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lstStyle/>
          <a:p>
            <a:endParaRPr lang="pt-BR"/>
          </a:p>
        </p:txBody>
      </p:sp>
      <p:sp>
        <p:nvSpPr>
          <p:cNvPr id="59" name="Google Shape;59;g1e81b607491_0_1:notes">
            <a:extLst>
              <a:ext uri="{FF2B5EF4-FFF2-40B4-BE49-F238E27FC236}">
                <a16:creationId xmlns:a16="http://schemas.microsoft.com/office/drawing/2014/main" id="{2661ACCF-154A-0EE7-5752-EFEAC0F4108F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67266467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">
          <a:extLst>
            <a:ext uri="{FF2B5EF4-FFF2-40B4-BE49-F238E27FC236}">
              <a16:creationId xmlns:a16="http://schemas.microsoft.com/office/drawing/2014/main" id="{3962235A-0667-3BC1-8177-39C8621BB8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g1e81b607491_0_1:notes">
            <a:extLst>
              <a:ext uri="{FF2B5EF4-FFF2-40B4-BE49-F238E27FC236}">
                <a16:creationId xmlns:a16="http://schemas.microsoft.com/office/drawing/2014/main" id="{02D11142-5A36-A314-52F3-2ED310F9643B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lstStyle/>
          <a:p>
            <a:endParaRPr lang="pt-BR"/>
          </a:p>
        </p:txBody>
      </p:sp>
      <p:sp>
        <p:nvSpPr>
          <p:cNvPr id="59" name="Google Shape;59;g1e81b607491_0_1:notes">
            <a:extLst>
              <a:ext uri="{FF2B5EF4-FFF2-40B4-BE49-F238E27FC236}">
                <a16:creationId xmlns:a16="http://schemas.microsoft.com/office/drawing/2014/main" id="{2339DACB-4101-77B5-A9AD-0962801BC848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2988260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">
          <a:extLst>
            <a:ext uri="{FF2B5EF4-FFF2-40B4-BE49-F238E27FC236}">
              <a16:creationId xmlns:a16="http://schemas.microsoft.com/office/drawing/2014/main" id="{E1AC6321-4FE5-C48B-2694-C991B5A554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g1e81b607491_0_1:notes">
            <a:extLst>
              <a:ext uri="{FF2B5EF4-FFF2-40B4-BE49-F238E27FC236}">
                <a16:creationId xmlns:a16="http://schemas.microsoft.com/office/drawing/2014/main" id="{89BDB11B-5597-E399-0EAB-B343B212C276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lstStyle/>
          <a:p>
            <a:endParaRPr lang="pt-BR"/>
          </a:p>
        </p:txBody>
      </p:sp>
      <p:sp>
        <p:nvSpPr>
          <p:cNvPr id="59" name="Google Shape;59;g1e81b607491_0_1:notes">
            <a:extLst>
              <a:ext uri="{FF2B5EF4-FFF2-40B4-BE49-F238E27FC236}">
                <a16:creationId xmlns:a16="http://schemas.microsoft.com/office/drawing/2014/main" id="{31514248-D4C0-AB44-0EF6-6AF14512D678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56752661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">
          <a:extLst>
            <a:ext uri="{FF2B5EF4-FFF2-40B4-BE49-F238E27FC236}">
              <a16:creationId xmlns:a16="http://schemas.microsoft.com/office/drawing/2014/main" id="{09286FF6-2385-B8F4-1C8C-6787069464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g1e81b607491_0_1:notes">
            <a:extLst>
              <a:ext uri="{FF2B5EF4-FFF2-40B4-BE49-F238E27FC236}">
                <a16:creationId xmlns:a16="http://schemas.microsoft.com/office/drawing/2014/main" id="{FF17AC88-45B0-A812-F2B5-7EEC649EDA28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lstStyle/>
          <a:p>
            <a:endParaRPr lang="pt-BR"/>
          </a:p>
        </p:txBody>
      </p:sp>
      <p:sp>
        <p:nvSpPr>
          <p:cNvPr id="59" name="Google Shape;59;g1e81b607491_0_1:notes">
            <a:extLst>
              <a:ext uri="{FF2B5EF4-FFF2-40B4-BE49-F238E27FC236}">
                <a16:creationId xmlns:a16="http://schemas.microsoft.com/office/drawing/2014/main" id="{11453A69-A9A0-DB23-0655-EE522D04B9BE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04604598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">
          <a:extLst>
            <a:ext uri="{FF2B5EF4-FFF2-40B4-BE49-F238E27FC236}">
              <a16:creationId xmlns:a16="http://schemas.microsoft.com/office/drawing/2014/main" id="{7C1B026C-8E11-78C0-E99D-23A68C309F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g1e81b607491_0_1:notes">
            <a:extLst>
              <a:ext uri="{FF2B5EF4-FFF2-40B4-BE49-F238E27FC236}">
                <a16:creationId xmlns:a16="http://schemas.microsoft.com/office/drawing/2014/main" id="{24B95BFF-C1A3-2560-1A76-3EE928A4E9DC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lstStyle/>
          <a:p>
            <a:endParaRPr lang="pt-BR"/>
          </a:p>
        </p:txBody>
      </p:sp>
      <p:sp>
        <p:nvSpPr>
          <p:cNvPr id="59" name="Google Shape;59;g1e81b607491_0_1:notes">
            <a:extLst>
              <a:ext uri="{FF2B5EF4-FFF2-40B4-BE49-F238E27FC236}">
                <a16:creationId xmlns:a16="http://schemas.microsoft.com/office/drawing/2014/main" id="{364DC493-35A4-E33E-DF68-D81962DA2831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33587549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">
          <a:extLst>
            <a:ext uri="{FF2B5EF4-FFF2-40B4-BE49-F238E27FC236}">
              <a16:creationId xmlns:a16="http://schemas.microsoft.com/office/drawing/2014/main" id="{6339CA30-5302-4EC8-25B5-B6635BC0F6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g1e81b607491_0_1:notes">
            <a:extLst>
              <a:ext uri="{FF2B5EF4-FFF2-40B4-BE49-F238E27FC236}">
                <a16:creationId xmlns:a16="http://schemas.microsoft.com/office/drawing/2014/main" id="{6FD75904-8F75-9BDF-483B-91E4F3F099AE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lstStyle/>
          <a:p>
            <a:endParaRPr lang="pt-BR"/>
          </a:p>
        </p:txBody>
      </p:sp>
      <p:sp>
        <p:nvSpPr>
          <p:cNvPr id="59" name="Google Shape;59;g1e81b607491_0_1:notes">
            <a:extLst>
              <a:ext uri="{FF2B5EF4-FFF2-40B4-BE49-F238E27FC236}">
                <a16:creationId xmlns:a16="http://schemas.microsoft.com/office/drawing/2014/main" id="{B58DCABC-9127-979E-A041-4A399E4BF37B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603664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">
          <a:extLst>
            <a:ext uri="{FF2B5EF4-FFF2-40B4-BE49-F238E27FC236}">
              <a16:creationId xmlns:a16="http://schemas.microsoft.com/office/drawing/2014/main" id="{3D4465A9-8920-BD67-95A8-A37C0E461C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g1e81b607491_0_1:notes">
            <a:extLst>
              <a:ext uri="{FF2B5EF4-FFF2-40B4-BE49-F238E27FC236}">
                <a16:creationId xmlns:a16="http://schemas.microsoft.com/office/drawing/2014/main" id="{CB22EDB3-580D-24E1-9B3A-F5274FFBEF7E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lstStyle/>
          <a:p>
            <a:endParaRPr lang="pt-BR"/>
          </a:p>
        </p:txBody>
      </p:sp>
      <p:sp>
        <p:nvSpPr>
          <p:cNvPr id="59" name="Google Shape;59;g1e81b607491_0_1:notes">
            <a:extLst>
              <a:ext uri="{FF2B5EF4-FFF2-40B4-BE49-F238E27FC236}">
                <a16:creationId xmlns:a16="http://schemas.microsoft.com/office/drawing/2014/main" id="{176A5E65-29BA-7B1F-C975-E675D044FD64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02293240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">
          <a:extLst>
            <a:ext uri="{FF2B5EF4-FFF2-40B4-BE49-F238E27FC236}">
              <a16:creationId xmlns:a16="http://schemas.microsoft.com/office/drawing/2014/main" id="{4874E1B4-23E7-60EF-040F-E7C9E49DC4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g1e81b607491_0_1:notes">
            <a:extLst>
              <a:ext uri="{FF2B5EF4-FFF2-40B4-BE49-F238E27FC236}">
                <a16:creationId xmlns:a16="http://schemas.microsoft.com/office/drawing/2014/main" id="{F80C6DD2-4012-7D08-F64B-EF700F3460A6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lstStyle/>
          <a:p>
            <a:endParaRPr lang="pt-BR"/>
          </a:p>
        </p:txBody>
      </p:sp>
      <p:sp>
        <p:nvSpPr>
          <p:cNvPr id="59" name="Google Shape;59;g1e81b607491_0_1:notes">
            <a:extLst>
              <a:ext uri="{FF2B5EF4-FFF2-40B4-BE49-F238E27FC236}">
                <a16:creationId xmlns:a16="http://schemas.microsoft.com/office/drawing/2014/main" id="{4D7A9B28-252D-DE84-E895-C758AE141370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2604144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9F1065-9BCC-4DF1-BFFB-75595F8700F4}" type="datetimeFigureOut">
              <a:rPr lang="pt-BR" smtClean="0"/>
              <a:t>05/08/2026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EF8141-5781-4FD4-9552-C5D35CA5005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761284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9F1065-9BCC-4DF1-BFFB-75595F8700F4}" type="datetimeFigureOut">
              <a:rPr lang="pt-BR" smtClean="0"/>
              <a:t>05/08/2026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EF8141-5781-4FD4-9552-C5D35CA5005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5315523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9F1065-9BCC-4DF1-BFFB-75595F8700F4}" type="datetimeFigureOut">
              <a:rPr lang="pt-BR" smtClean="0"/>
              <a:t>05/08/2026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EF8141-5781-4FD4-9552-C5D35CA5005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6517061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9F1065-9BCC-4DF1-BFFB-75595F8700F4}" type="datetimeFigureOut">
              <a:rPr lang="pt-BR" smtClean="0"/>
              <a:t>05/08/2026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EF8141-5781-4FD4-9552-C5D35CA5005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743952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9F1065-9BCC-4DF1-BFFB-75595F8700F4}" type="datetimeFigureOut">
              <a:rPr lang="pt-BR" smtClean="0"/>
              <a:t>05/08/2026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EF8141-5781-4FD4-9552-C5D35CA5005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169019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9F1065-9BCC-4DF1-BFFB-75595F8700F4}" type="datetimeFigureOut">
              <a:rPr lang="pt-BR" smtClean="0"/>
              <a:t>05/08/2026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EF8141-5781-4FD4-9552-C5D35CA5005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4608348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9F1065-9BCC-4DF1-BFFB-75595F8700F4}" type="datetimeFigureOut">
              <a:rPr lang="pt-BR" smtClean="0"/>
              <a:t>05/08/2026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EF8141-5781-4FD4-9552-C5D35CA5005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5909754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2683930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1572951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189" lvl="0" indent="-342892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378" lvl="1" indent="-317492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566" lvl="2" indent="-31749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754" lvl="3" indent="-317492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5943" lvl="4" indent="-317492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132" lvl="5" indent="-31749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320" lvl="6" indent="-317492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509" lvl="7" indent="-317492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697" lvl="8" indent="-31749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345042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189" lvl="0" indent="-22859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2357716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189" lvl="0" indent="-342892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378" lvl="1" indent="-317492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566" lvl="2" indent="-317492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754" lvl="3" indent="-317492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5943" lvl="4" indent="-317492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132" lvl="5" indent="-317492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320" lvl="6" indent="-317492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509" lvl="7" indent="-317492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697" lvl="8" indent="-317492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700737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9F1065-9BCC-4DF1-BFFB-75595F8700F4}" type="datetimeFigureOut">
              <a:rPr lang="pt-BR" smtClean="0"/>
              <a:t>05/08/2026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EF8141-5781-4FD4-9552-C5D35CA5005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095379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9F1065-9BCC-4DF1-BFFB-75595F8700F4}" type="datetimeFigureOut">
              <a:rPr lang="pt-BR" smtClean="0"/>
              <a:t>05/08/2026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EF8141-5781-4FD4-9552-C5D35CA5005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366972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9F1065-9BCC-4DF1-BFFB-75595F8700F4}" type="datetimeFigureOut">
              <a:rPr lang="pt-BR" smtClean="0"/>
              <a:t>05/08/2026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EF8141-5781-4FD4-9552-C5D35CA5005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490868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9F1065-9BCC-4DF1-BFFB-75595F8700F4}" type="datetimeFigureOut">
              <a:rPr lang="pt-BR" smtClean="0"/>
              <a:t>05/08/2026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EF8141-5781-4FD4-9552-C5D35CA5005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394334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8.xml"/><Relationship Id="rId7" Type="http://schemas.openxmlformats.org/officeDocument/2006/relationships/slideLayout" Target="../slideLayouts/slideLayout12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6" Type="http://schemas.openxmlformats.org/officeDocument/2006/relationships/slideLayout" Target="../slideLayouts/slideLayout11.xml"/><Relationship Id="rId11" Type="http://schemas.openxmlformats.org/officeDocument/2006/relationships/slideLayout" Target="../slideLayouts/slideLayout16.xml"/><Relationship Id="rId5" Type="http://schemas.openxmlformats.org/officeDocument/2006/relationships/slideLayout" Target="../slideLayouts/slideLayout10.xml"/><Relationship Id="rId10" Type="http://schemas.openxmlformats.org/officeDocument/2006/relationships/slideLayout" Target="../slideLayouts/slideLayout15.xml"/><Relationship Id="rId4" Type="http://schemas.openxmlformats.org/officeDocument/2006/relationships/slideLayout" Target="../slideLayouts/slideLayout9.xml"/><Relationship Id="rId9" Type="http://schemas.openxmlformats.org/officeDocument/2006/relationships/slideLayout" Target="../slideLayouts/slideLayout14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9.xml"/><Relationship Id="rId2" Type="http://schemas.openxmlformats.org/officeDocument/2006/relationships/slideLayout" Target="../slideLayouts/slideLayout18.xml"/><Relationship Id="rId1" Type="http://schemas.openxmlformats.org/officeDocument/2006/relationships/slideLayout" Target="../slideLayouts/slideLayout17.xml"/><Relationship Id="rId6" Type="http://schemas.openxmlformats.org/officeDocument/2006/relationships/theme" Target="../theme/theme3.xml"/><Relationship Id="rId5" Type="http://schemas.openxmlformats.org/officeDocument/2006/relationships/slideLayout" Target="../slideLayouts/slideLayout21.xml"/><Relationship Id="rId4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4" r:id="rId2"/>
    <p:sldLayoutId id="2147483655" r:id="rId3"/>
    <p:sldLayoutId id="2147483656" r:id="rId4"/>
    <p:sldLayoutId id="2147483657" r:id="rId5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9F1065-9BCC-4DF1-BFFB-75595F8700F4}" type="datetimeFigureOut">
              <a:rPr lang="pt-BR" smtClean="0"/>
              <a:t>05/08/2026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EF8141-5781-4FD4-9552-C5D35CA5005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223432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98076992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9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0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jpg"/><Relationship Id="rId3" Type="http://schemas.openxmlformats.org/officeDocument/2006/relationships/image" Target="../media/image9.png"/><Relationship Id="rId7" Type="http://schemas.openxmlformats.org/officeDocument/2006/relationships/image" Target="../media/image24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3.png"/><Relationship Id="rId5" Type="http://schemas.openxmlformats.org/officeDocument/2006/relationships/image" Target="../media/image22.jpg"/><Relationship Id="rId10" Type="http://schemas.openxmlformats.org/officeDocument/2006/relationships/image" Target="../media/image27.png"/><Relationship Id="rId4" Type="http://schemas.openxmlformats.org/officeDocument/2006/relationships/image" Target="../media/image21.jpg"/><Relationship Id="rId9" Type="http://schemas.openxmlformats.org/officeDocument/2006/relationships/image" Target="../media/image26.jp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2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3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4.png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8830152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F94B44F-AFC4-35BA-FDD5-5B1AA3EFEC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ED0AF204-8B1C-9940-ADFC-AEB4FD9EBEA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91442" y="675245"/>
            <a:ext cx="4016251" cy="4016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429629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0">
          <a:extLst>
            <a:ext uri="{FF2B5EF4-FFF2-40B4-BE49-F238E27FC236}">
              <a16:creationId xmlns:a16="http://schemas.microsoft.com/office/drawing/2014/main" id="{4306D2FC-0EC2-059C-5416-5B695F3A23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" name="Google Shape;61;p14">
            <a:extLst>
              <a:ext uri="{FF2B5EF4-FFF2-40B4-BE49-F238E27FC236}">
                <a16:creationId xmlns:a16="http://schemas.microsoft.com/office/drawing/2014/main" id="{0FE2F54F-670C-1D21-52D5-54DB11E6FD50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3990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Imagem 2">
            <a:extLst>
              <a:ext uri="{FF2B5EF4-FFF2-40B4-BE49-F238E27FC236}">
                <a16:creationId xmlns:a16="http://schemas.microsoft.com/office/drawing/2014/main" id="{DE45C101-1293-D997-1F20-F4CF3F9339A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91358" y="442912"/>
            <a:ext cx="5914114" cy="39093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371799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0">
          <a:extLst>
            <a:ext uri="{FF2B5EF4-FFF2-40B4-BE49-F238E27FC236}">
              <a16:creationId xmlns:a16="http://schemas.microsoft.com/office/drawing/2014/main" id="{03014D62-B52E-6E5D-2FD0-C0992A7DD7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" name="Google Shape;61;p14">
            <a:extLst>
              <a:ext uri="{FF2B5EF4-FFF2-40B4-BE49-F238E27FC236}">
                <a16:creationId xmlns:a16="http://schemas.microsoft.com/office/drawing/2014/main" id="{07BEE92C-F1A1-C01A-0E18-09231AF7CC39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3990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0" name="Imagem 39">
            <a:extLst>
              <a:ext uri="{FF2B5EF4-FFF2-40B4-BE49-F238E27FC236}">
                <a16:creationId xmlns:a16="http://schemas.microsoft.com/office/drawing/2014/main" id="{8C9D537E-3E81-D959-B697-1C9E32042ED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26657" y="1015446"/>
            <a:ext cx="7290686" cy="3112608"/>
          </a:xfrm>
          <a:prstGeom prst="rect">
            <a:avLst/>
          </a:prstGeom>
        </p:spPr>
      </p:pic>
      <p:sp>
        <p:nvSpPr>
          <p:cNvPr id="41" name="CaixaDeTexto 40">
            <a:extLst>
              <a:ext uri="{FF2B5EF4-FFF2-40B4-BE49-F238E27FC236}">
                <a16:creationId xmlns:a16="http://schemas.microsoft.com/office/drawing/2014/main" id="{D1504E4B-96D4-0F69-3009-F2E2662BE545}"/>
              </a:ext>
            </a:extLst>
          </p:cNvPr>
          <p:cNvSpPr txBox="1"/>
          <p:nvPr/>
        </p:nvSpPr>
        <p:spPr>
          <a:xfrm>
            <a:off x="3258177" y="307560"/>
            <a:ext cx="290542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000" b="1" dirty="0"/>
              <a:t>IVA - Dual</a:t>
            </a:r>
          </a:p>
        </p:txBody>
      </p:sp>
    </p:spTree>
    <p:extLst>
      <p:ext uri="{BB962C8B-B14F-4D97-AF65-F5344CB8AC3E}">
        <p14:creationId xmlns:p14="http://schemas.microsoft.com/office/powerpoint/2010/main" val="108538795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0">
          <a:extLst>
            <a:ext uri="{FF2B5EF4-FFF2-40B4-BE49-F238E27FC236}">
              <a16:creationId xmlns:a16="http://schemas.microsoft.com/office/drawing/2014/main" id="{E8FA81AD-DB9A-D7F8-110C-9F05156AB9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" name="Google Shape;61;p14">
            <a:extLst>
              <a:ext uri="{FF2B5EF4-FFF2-40B4-BE49-F238E27FC236}">
                <a16:creationId xmlns:a16="http://schemas.microsoft.com/office/drawing/2014/main" id="{8A4C342F-F8CE-EFB8-5E47-5C36CBA9C306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3990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Imagem 2">
            <a:extLst>
              <a:ext uri="{FF2B5EF4-FFF2-40B4-BE49-F238E27FC236}">
                <a16:creationId xmlns:a16="http://schemas.microsoft.com/office/drawing/2014/main" id="{E2B4E992-D733-FD5E-A3C3-72CEC51D5C3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6428" y="186954"/>
            <a:ext cx="7583521" cy="4303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334808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0">
          <a:extLst>
            <a:ext uri="{FF2B5EF4-FFF2-40B4-BE49-F238E27FC236}">
              <a16:creationId xmlns:a16="http://schemas.microsoft.com/office/drawing/2014/main" id="{CB3AF07B-5931-AB9F-D55B-D938647CD0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" name="Google Shape;61;p14">
            <a:extLst>
              <a:ext uri="{FF2B5EF4-FFF2-40B4-BE49-F238E27FC236}">
                <a16:creationId xmlns:a16="http://schemas.microsoft.com/office/drawing/2014/main" id="{99866F31-C354-FA4F-BE3C-3CC5C864C2D1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3990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Imagem 2">
            <a:extLst>
              <a:ext uri="{FF2B5EF4-FFF2-40B4-BE49-F238E27FC236}">
                <a16:creationId xmlns:a16="http://schemas.microsoft.com/office/drawing/2014/main" id="{345ABA73-3F7E-927D-AB3D-6C4D68769F5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04945" y="189716"/>
            <a:ext cx="6134100" cy="4486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59860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0">
          <a:extLst>
            <a:ext uri="{FF2B5EF4-FFF2-40B4-BE49-F238E27FC236}">
              <a16:creationId xmlns:a16="http://schemas.microsoft.com/office/drawing/2014/main" id="{224558D8-AA86-EFB3-3AD9-25BBFF2C42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" name="Google Shape;61;p14">
            <a:extLst>
              <a:ext uri="{FF2B5EF4-FFF2-40B4-BE49-F238E27FC236}">
                <a16:creationId xmlns:a16="http://schemas.microsoft.com/office/drawing/2014/main" id="{BF25AF81-4C91-FF93-90D2-4F543D879782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3990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Imagem 3">
            <a:extLst>
              <a:ext uri="{FF2B5EF4-FFF2-40B4-BE49-F238E27FC236}">
                <a16:creationId xmlns:a16="http://schemas.microsoft.com/office/drawing/2014/main" id="{D43B41AA-A7F5-90C0-C067-F85EC2315A7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19039" y="404931"/>
            <a:ext cx="5819775" cy="4191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7757137"/>
      </p:ext>
    </p:extLst>
  </p:cSld>
  <p:clrMapOvr>
    <a:masterClrMapping/>
  </p:clrMapOvr>
  <p:transition spd="slow">
    <p:push dir="u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0">
          <a:extLst>
            <a:ext uri="{FF2B5EF4-FFF2-40B4-BE49-F238E27FC236}">
              <a16:creationId xmlns:a16="http://schemas.microsoft.com/office/drawing/2014/main" id="{4482BB5B-6B1E-59AB-3ADA-E4B4DBD919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" name="Google Shape;61;p14">
            <a:extLst>
              <a:ext uri="{FF2B5EF4-FFF2-40B4-BE49-F238E27FC236}">
                <a16:creationId xmlns:a16="http://schemas.microsoft.com/office/drawing/2014/main" id="{54AA923D-57F4-D4E6-FD52-7AA9CCF5544A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3990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Imagem 2">
            <a:extLst>
              <a:ext uri="{FF2B5EF4-FFF2-40B4-BE49-F238E27FC236}">
                <a16:creationId xmlns:a16="http://schemas.microsoft.com/office/drawing/2014/main" id="{FEEEEB80-D956-9597-D7D2-BC53756A6D4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49124" y="672178"/>
            <a:ext cx="6703130" cy="33789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7791604"/>
      </p:ext>
    </p:extLst>
  </p:cSld>
  <p:clrMapOvr>
    <a:masterClrMapping/>
  </p:clrMapOvr>
  <p:transition spd="slow">
    <p:push dir="u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0">
          <a:extLst>
            <a:ext uri="{FF2B5EF4-FFF2-40B4-BE49-F238E27FC236}">
              <a16:creationId xmlns:a16="http://schemas.microsoft.com/office/drawing/2014/main" id="{857BFBD0-1775-C8F5-2AB4-A642D381D8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" name="Google Shape;61;p14">
            <a:extLst>
              <a:ext uri="{FF2B5EF4-FFF2-40B4-BE49-F238E27FC236}">
                <a16:creationId xmlns:a16="http://schemas.microsoft.com/office/drawing/2014/main" id="{A4FF9D53-C2C3-E340-2C66-52C1B8388CE9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3990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Imagem 3">
            <a:extLst>
              <a:ext uri="{FF2B5EF4-FFF2-40B4-BE49-F238E27FC236}">
                <a16:creationId xmlns:a16="http://schemas.microsoft.com/office/drawing/2014/main" id="{54FBA0D4-1158-F81E-7C26-6D4040D3327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3858" y="374818"/>
            <a:ext cx="7085896" cy="36365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4080192"/>
      </p:ext>
    </p:extLst>
  </p:cSld>
  <p:clrMapOvr>
    <a:masterClrMapping/>
  </p:clrMapOvr>
  <p:transition spd="slow">
    <p:push dir="u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0">
          <a:extLst>
            <a:ext uri="{FF2B5EF4-FFF2-40B4-BE49-F238E27FC236}">
              <a16:creationId xmlns:a16="http://schemas.microsoft.com/office/drawing/2014/main" id="{99DC02FF-46C5-2B68-BC40-35543B27CC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" name="Google Shape;61;p14">
            <a:extLst>
              <a:ext uri="{FF2B5EF4-FFF2-40B4-BE49-F238E27FC236}">
                <a16:creationId xmlns:a16="http://schemas.microsoft.com/office/drawing/2014/main" id="{7A8F0715-68B8-221A-4D68-D203029B5885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" y="0"/>
            <a:ext cx="9143990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Imagem 10">
            <a:extLst>
              <a:ext uri="{FF2B5EF4-FFF2-40B4-BE49-F238E27FC236}">
                <a16:creationId xmlns:a16="http://schemas.microsoft.com/office/drawing/2014/main" id="{C9D6512F-3669-36ED-FB74-94FD9E0ADC8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9109" y="1629883"/>
            <a:ext cx="1133942" cy="1133942"/>
          </a:xfrm>
          <a:prstGeom prst="rect">
            <a:avLst/>
          </a:prstGeom>
        </p:spPr>
      </p:pic>
      <p:pic>
        <p:nvPicPr>
          <p:cNvPr id="15" name="Imagem 14">
            <a:extLst>
              <a:ext uri="{FF2B5EF4-FFF2-40B4-BE49-F238E27FC236}">
                <a16:creationId xmlns:a16="http://schemas.microsoft.com/office/drawing/2014/main" id="{650E087F-03B6-6A9C-A892-2E875B4D7E3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15403" y="1629884"/>
            <a:ext cx="1786432" cy="1133941"/>
          </a:xfrm>
          <a:prstGeom prst="rect">
            <a:avLst/>
          </a:prstGeom>
        </p:spPr>
      </p:pic>
      <p:pic>
        <p:nvPicPr>
          <p:cNvPr id="17" name="Imagem 16">
            <a:extLst>
              <a:ext uri="{FF2B5EF4-FFF2-40B4-BE49-F238E27FC236}">
                <a16:creationId xmlns:a16="http://schemas.microsoft.com/office/drawing/2014/main" id="{B454080B-5CD7-A630-5035-BA8373188B1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632729" y="1454601"/>
            <a:ext cx="1484503" cy="1484503"/>
          </a:xfrm>
          <a:prstGeom prst="rect">
            <a:avLst/>
          </a:prstGeom>
        </p:spPr>
      </p:pic>
      <p:pic>
        <p:nvPicPr>
          <p:cNvPr id="19" name="Imagem 18">
            <a:extLst>
              <a:ext uri="{FF2B5EF4-FFF2-40B4-BE49-F238E27FC236}">
                <a16:creationId xmlns:a16="http://schemas.microsoft.com/office/drawing/2014/main" id="{BE5C8E49-B2AE-3441-91D3-FD4141AF597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625265" y="1629883"/>
            <a:ext cx="957262" cy="1195387"/>
          </a:xfrm>
          <a:prstGeom prst="rect">
            <a:avLst/>
          </a:prstGeom>
        </p:spPr>
      </p:pic>
      <p:sp>
        <p:nvSpPr>
          <p:cNvPr id="20" name="Seta: para a Direita 19">
            <a:extLst>
              <a:ext uri="{FF2B5EF4-FFF2-40B4-BE49-F238E27FC236}">
                <a16:creationId xmlns:a16="http://schemas.microsoft.com/office/drawing/2014/main" id="{87C5BA06-83FB-F778-1DD8-B96B524BCCD3}"/>
              </a:ext>
            </a:extLst>
          </p:cNvPr>
          <p:cNvSpPr/>
          <p:nvPr/>
        </p:nvSpPr>
        <p:spPr>
          <a:xfrm>
            <a:off x="1491916" y="2873828"/>
            <a:ext cx="680643" cy="281883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1" name="Seta: para a Direita 20">
            <a:extLst>
              <a:ext uri="{FF2B5EF4-FFF2-40B4-BE49-F238E27FC236}">
                <a16:creationId xmlns:a16="http://schemas.microsoft.com/office/drawing/2014/main" id="{65E7B00C-652B-9F65-3114-0B700B2201C9}"/>
              </a:ext>
            </a:extLst>
          </p:cNvPr>
          <p:cNvSpPr/>
          <p:nvPr/>
        </p:nvSpPr>
        <p:spPr>
          <a:xfrm>
            <a:off x="3804574" y="2897854"/>
            <a:ext cx="680643" cy="281883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2" name="Seta: para a Direita 21">
            <a:extLst>
              <a:ext uri="{FF2B5EF4-FFF2-40B4-BE49-F238E27FC236}">
                <a16:creationId xmlns:a16="http://schemas.microsoft.com/office/drawing/2014/main" id="{86732F9C-1D5C-A66D-CFD0-910B321B5BF6}"/>
              </a:ext>
            </a:extLst>
          </p:cNvPr>
          <p:cNvSpPr/>
          <p:nvPr/>
        </p:nvSpPr>
        <p:spPr>
          <a:xfrm>
            <a:off x="6090259" y="2873827"/>
            <a:ext cx="680643" cy="281883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583B87AC-25B8-88DC-1272-C3BB3523FA4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444751" y="3464847"/>
            <a:ext cx="774972" cy="774972"/>
          </a:xfrm>
          <a:prstGeom prst="rect">
            <a:avLst/>
          </a:prstGeom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id="{62873B36-084D-F757-BBAA-290D2CD782ED}"/>
              </a:ext>
            </a:extLst>
          </p:cNvPr>
          <p:cNvSpPr txBox="1"/>
          <p:nvPr/>
        </p:nvSpPr>
        <p:spPr>
          <a:xfrm>
            <a:off x="2172559" y="3590723"/>
            <a:ext cx="48442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b="1" dirty="0"/>
              <a:t>CG</a:t>
            </a:r>
          </a:p>
          <a:p>
            <a:r>
              <a:rPr lang="pt-BR" b="1" dirty="0"/>
              <a:t>IBS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8C5D5363-D5D5-8094-C3DC-F708BFE2A4A2}"/>
              </a:ext>
            </a:extLst>
          </p:cNvPr>
          <p:cNvSpPr txBox="1"/>
          <p:nvPr/>
        </p:nvSpPr>
        <p:spPr>
          <a:xfrm>
            <a:off x="499489" y="514156"/>
            <a:ext cx="729081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378"/>
            <a:r>
              <a:rPr lang="pt-BR" sz="2400" b="1" dirty="0">
                <a:solidFill>
                  <a:srgbClr val="FF6C00"/>
                </a:solidFill>
                <a:ea typeface="+mn-ea"/>
              </a:rPr>
              <a:t>Distribuição do IBS</a:t>
            </a: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E5ECE7C8-C0E1-292D-FC00-B009993EEE9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757409" y="3464847"/>
            <a:ext cx="774972" cy="774972"/>
          </a:xfrm>
          <a:prstGeom prst="rect">
            <a:avLst/>
          </a:prstGeom>
        </p:spPr>
      </p:pic>
      <p:sp>
        <p:nvSpPr>
          <p:cNvPr id="7" name="CaixaDeTexto 6">
            <a:extLst>
              <a:ext uri="{FF2B5EF4-FFF2-40B4-BE49-F238E27FC236}">
                <a16:creationId xmlns:a16="http://schemas.microsoft.com/office/drawing/2014/main" id="{21486E16-140A-1F05-FDF1-265E18AAAFA0}"/>
              </a:ext>
            </a:extLst>
          </p:cNvPr>
          <p:cNvSpPr txBox="1"/>
          <p:nvPr/>
        </p:nvSpPr>
        <p:spPr>
          <a:xfrm>
            <a:off x="4485217" y="3590723"/>
            <a:ext cx="48442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b="1" dirty="0"/>
              <a:t>CG</a:t>
            </a:r>
          </a:p>
          <a:p>
            <a:r>
              <a:rPr lang="pt-BR" b="1" dirty="0"/>
              <a:t>IBS</a:t>
            </a:r>
          </a:p>
        </p:txBody>
      </p:sp>
      <p:cxnSp>
        <p:nvCxnSpPr>
          <p:cNvPr id="9" name="Conector de Seta Reta 8">
            <a:extLst>
              <a:ext uri="{FF2B5EF4-FFF2-40B4-BE49-F238E27FC236}">
                <a16:creationId xmlns:a16="http://schemas.microsoft.com/office/drawing/2014/main" id="{75A204A6-607D-8BD2-F092-4B40A3CAE80D}"/>
              </a:ext>
            </a:extLst>
          </p:cNvPr>
          <p:cNvCxnSpPr/>
          <p:nvPr/>
        </p:nvCxnSpPr>
        <p:spPr>
          <a:xfrm>
            <a:off x="1835675" y="3155710"/>
            <a:ext cx="0" cy="309137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0" name="Conector de Seta Reta 9">
            <a:extLst>
              <a:ext uri="{FF2B5EF4-FFF2-40B4-BE49-F238E27FC236}">
                <a16:creationId xmlns:a16="http://schemas.microsoft.com/office/drawing/2014/main" id="{9AFE3652-3A71-4EC1-DCD6-4D34959D15DC}"/>
              </a:ext>
            </a:extLst>
          </p:cNvPr>
          <p:cNvCxnSpPr/>
          <p:nvPr/>
        </p:nvCxnSpPr>
        <p:spPr>
          <a:xfrm>
            <a:off x="4116731" y="3162585"/>
            <a:ext cx="0" cy="309137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pic>
        <p:nvPicPr>
          <p:cNvPr id="12" name="Imagem 11">
            <a:extLst>
              <a:ext uri="{FF2B5EF4-FFF2-40B4-BE49-F238E27FC236}">
                <a16:creationId xmlns:a16="http://schemas.microsoft.com/office/drawing/2014/main" id="{0364C229-0F1A-2AA3-CB12-433785B81A6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995930" y="3417884"/>
            <a:ext cx="774972" cy="774972"/>
          </a:xfrm>
          <a:prstGeom prst="rect">
            <a:avLst/>
          </a:prstGeom>
        </p:spPr>
      </p:pic>
      <p:sp>
        <p:nvSpPr>
          <p:cNvPr id="13" name="CaixaDeTexto 12">
            <a:extLst>
              <a:ext uri="{FF2B5EF4-FFF2-40B4-BE49-F238E27FC236}">
                <a16:creationId xmlns:a16="http://schemas.microsoft.com/office/drawing/2014/main" id="{716A9C36-A415-2D77-58F1-E63834062CCC}"/>
              </a:ext>
            </a:extLst>
          </p:cNvPr>
          <p:cNvSpPr txBox="1"/>
          <p:nvPr/>
        </p:nvSpPr>
        <p:spPr>
          <a:xfrm>
            <a:off x="6723738" y="3543760"/>
            <a:ext cx="48442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b="1" dirty="0"/>
              <a:t>CG</a:t>
            </a:r>
          </a:p>
          <a:p>
            <a:r>
              <a:rPr lang="pt-BR" b="1" dirty="0"/>
              <a:t>IBS</a:t>
            </a:r>
          </a:p>
        </p:txBody>
      </p:sp>
      <p:cxnSp>
        <p:nvCxnSpPr>
          <p:cNvPr id="14" name="Conector de Seta Reta 13">
            <a:extLst>
              <a:ext uri="{FF2B5EF4-FFF2-40B4-BE49-F238E27FC236}">
                <a16:creationId xmlns:a16="http://schemas.microsoft.com/office/drawing/2014/main" id="{8E72AAB6-D8AA-A7A0-D431-E2704118211A}"/>
              </a:ext>
            </a:extLst>
          </p:cNvPr>
          <p:cNvCxnSpPr/>
          <p:nvPr/>
        </p:nvCxnSpPr>
        <p:spPr>
          <a:xfrm>
            <a:off x="6400439" y="3122497"/>
            <a:ext cx="0" cy="309137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pic>
        <p:nvPicPr>
          <p:cNvPr id="18" name="Imagem 17">
            <a:extLst>
              <a:ext uri="{FF2B5EF4-FFF2-40B4-BE49-F238E27FC236}">
                <a16:creationId xmlns:a16="http://schemas.microsoft.com/office/drawing/2014/main" id="{EE8108D1-4948-CCDB-04A4-1285F3F54224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129217" y="3179737"/>
            <a:ext cx="309137" cy="309137"/>
          </a:xfrm>
          <a:prstGeom prst="rect">
            <a:avLst/>
          </a:prstGeom>
        </p:spPr>
      </p:pic>
      <p:pic>
        <p:nvPicPr>
          <p:cNvPr id="26" name="Imagem 25">
            <a:extLst>
              <a:ext uri="{FF2B5EF4-FFF2-40B4-BE49-F238E27FC236}">
                <a16:creationId xmlns:a16="http://schemas.microsoft.com/office/drawing/2014/main" id="{1840BBC6-AEFB-10C7-43B8-37AF94721E5D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498137" y="3179737"/>
            <a:ext cx="309137" cy="309137"/>
          </a:xfrm>
          <a:prstGeom prst="rect">
            <a:avLst/>
          </a:prstGeom>
        </p:spPr>
      </p:pic>
      <p:pic>
        <p:nvPicPr>
          <p:cNvPr id="27" name="Imagem 26">
            <a:extLst>
              <a:ext uri="{FF2B5EF4-FFF2-40B4-BE49-F238E27FC236}">
                <a16:creationId xmlns:a16="http://schemas.microsoft.com/office/drawing/2014/main" id="{3ED42745-A176-B60F-1EAF-41A3EF5D1F2C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808317" y="3162585"/>
            <a:ext cx="309137" cy="309137"/>
          </a:xfrm>
          <a:prstGeom prst="rect">
            <a:avLst/>
          </a:prstGeom>
        </p:spPr>
      </p:pic>
      <p:pic>
        <p:nvPicPr>
          <p:cNvPr id="29" name="Imagem 28">
            <a:extLst>
              <a:ext uri="{FF2B5EF4-FFF2-40B4-BE49-F238E27FC236}">
                <a16:creationId xmlns:a16="http://schemas.microsoft.com/office/drawing/2014/main" id="{176D79DB-C385-7904-053E-2FE4DA332B1B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712934" y="3118776"/>
            <a:ext cx="309137" cy="309137"/>
          </a:xfrm>
          <a:prstGeom prst="rect">
            <a:avLst/>
          </a:prstGeom>
        </p:spPr>
      </p:pic>
      <p:pic>
        <p:nvPicPr>
          <p:cNvPr id="30" name="Imagem 29">
            <a:extLst>
              <a:ext uri="{FF2B5EF4-FFF2-40B4-BE49-F238E27FC236}">
                <a16:creationId xmlns:a16="http://schemas.microsoft.com/office/drawing/2014/main" id="{BB5538D0-A1D8-71D4-B246-AD1B9394D33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023114" y="3101624"/>
            <a:ext cx="309137" cy="309137"/>
          </a:xfrm>
          <a:prstGeom prst="rect">
            <a:avLst/>
          </a:prstGeom>
        </p:spPr>
      </p:pic>
      <p:pic>
        <p:nvPicPr>
          <p:cNvPr id="32" name="Imagem 31">
            <a:extLst>
              <a:ext uri="{FF2B5EF4-FFF2-40B4-BE49-F238E27FC236}">
                <a16:creationId xmlns:a16="http://schemas.microsoft.com/office/drawing/2014/main" id="{9A6FE632-DD9F-46C7-7DC0-31B5FC439C4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332251" y="3101624"/>
            <a:ext cx="309137" cy="309137"/>
          </a:xfrm>
          <a:prstGeom prst="rect">
            <a:avLst/>
          </a:prstGeom>
        </p:spPr>
      </p:pic>
      <p:sp>
        <p:nvSpPr>
          <p:cNvPr id="34" name="Seta: para Cima 33">
            <a:extLst>
              <a:ext uri="{FF2B5EF4-FFF2-40B4-BE49-F238E27FC236}">
                <a16:creationId xmlns:a16="http://schemas.microsoft.com/office/drawing/2014/main" id="{959E59B9-5F91-ABBB-5932-3735EEF09E7F}"/>
              </a:ext>
            </a:extLst>
          </p:cNvPr>
          <p:cNvSpPr/>
          <p:nvPr/>
        </p:nvSpPr>
        <p:spPr>
          <a:xfrm>
            <a:off x="7022071" y="1251284"/>
            <a:ext cx="186095" cy="330042"/>
          </a:xfrm>
          <a:prstGeom prst="upArrow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42" name="Imagem 41">
            <a:extLst>
              <a:ext uri="{FF2B5EF4-FFF2-40B4-BE49-F238E27FC236}">
                <a16:creationId xmlns:a16="http://schemas.microsoft.com/office/drawing/2014/main" id="{97CAE93F-C7EE-1FF2-B8EB-DF18BCE8FCF5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541375" y="271864"/>
            <a:ext cx="836288" cy="836288"/>
          </a:xfrm>
          <a:prstGeom prst="rect">
            <a:avLst/>
          </a:prstGeom>
        </p:spPr>
      </p:pic>
      <p:pic>
        <p:nvPicPr>
          <p:cNvPr id="43" name="Imagem 42">
            <a:extLst>
              <a:ext uri="{FF2B5EF4-FFF2-40B4-BE49-F238E27FC236}">
                <a16:creationId xmlns:a16="http://schemas.microsoft.com/office/drawing/2014/main" id="{267B137C-8988-905A-60A7-3C7C14E07D9D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rot="8617271">
            <a:off x="7249476" y="813437"/>
            <a:ext cx="309137" cy="309137"/>
          </a:xfrm>
          <a:prstGeom prst="rect">
            <a:avLst/>
          </a:prstGeom>
        </p:spPr>
      </p:pic>
      <p:pic>
        <p:nvPicPr>
          <p:cNvPr id="44" name="Imagem 43">
            <a:extLst>
              <a:ext uri="{FF2B5EF4-FFF2-40B4-BE49-F238E27FC236}">
                <a16:creationId xmlns:a16="http://schemas.microsoft.com/office/drawing/2014/main" id="{9BE5D236-4DA9-4FD3-3AC5-1619CF000E1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rot="8617271">
            <a:off x="7559656" y="796285"/>
            <a:ext cx="309137" cy="309137"/>
          </a:xfrm>
          <a:prstGeom prst="rect">
            <a:avLst/>
          </a:prstGeom>
        </p:spPr>
      </p:pic>
      <p:pic>
        <p:nvPicPr>
          <p:cNvPr id="45" name="Imagem 44">
            <a:extLst>
              <a:ext uri="{FF2B5EF4-FFF2-40B4-BE49-F238E27FC236}">
                <a16:creationId xmlns:a16="http://schemas.microsoft.com/office/drawing/2014/main" id="{0915D84C-BB6D-CF1B-2E23-C5B4ACCCF378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rot="8617271">
            <a:off x="7868793" y="796285"/>
            <a:ext cx="309137" cy="3091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409310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0">
          <a:extLst>
            <a:ext uri="{FF2B5EF4-FFF2-40B4-BE49-F238E27FC236}">
              <a16:creationId xmlns:a16="http://schemas.microsoft.com/office/drawing/2014/main" id="{17E494A8-04BD-3D4E-4AFC-FA2B9C90D3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" name="Google Shape;61;p14">
            <a:extLst>
              <a:ext uri="{FF2B5EF4-FFF2-40B4-BE49-F238E27FC236}">
                <a16:creationId xmlns:a16="http://schemas.microsoft.com/office/drawing/2014/main" id="{DDAB20C7-97DA-1B17-D60E-64BF9CF4167F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" y="0"/>
            <a:ext cx="914399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id="{2C57E7A1-ED72-9D4A-9727-5E6979358B58}"/>
              </a:ext>
            </a:extLst>
          </p:cNvPr>
          <p:cNvSpPr txBox="1"/>
          <p:nvPr/>
        </p:nvSpPr>
        <p:spPr>
          <a:xfrm>
            <a:off x="402416" y="234955"/>
            <a:ext cx="729081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378"/>
            <a:r>
              <a:rPr lang="pt-BR" sz="2400" b="1" dirty="0">
                <a:solidFill>
                  <a:srgbClr val="FF6C00"/>
                </a:solidFill>
                <a:ea typeface="+mn-ea"/>
              </a:rPr>
              <a:t>Transição Federativa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55DA3989-243E-F5BC-B812-C3B66BA4BD4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10103" y="757237"/>
            <a:ext cx="4972050" cy="3629025"/>
          </a:xfrm>
          <a:prstGeom prst="rect">
            <a:avLst/>
          </a:prstGeom>
        </p:spPr>
      </p:pic>
      <p:sp>
        <p:nvSpPr>
          <p:cNvPr id="7" name="CaixaDeTexto 6">
            <a:extLst>
              <a:ext uri="{FF2B5EF4-FFF2-40B4-BE49-F238E27FC236}">
                <a16:creationId xmlns:a16="http://schemas.microsoft.com/office/drawing/2014/main" id="{6D1729CD-24E9-CDE3-F28E-FDF74A2D2309}"/>
              </a:ext>
            </a:extLst>
          </p:cNvPr>
          <p:cNvSpPr txBox="1"/>
          <p:nvPr/>
        </p:nvSpPr>
        <p:spPr>
          <a:xfrm>
            <a:off x="797669" y="1394728"/>
            <a:ext cx="4572000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b="1" dirty="0"/>
              <a:t>1) Média:</a:t>
            </a:r>
          </a:p>
          <a:p>
            <a:r>
              <a:rPr lang="pt-BR" b="1" dirty="0"/>
              <a:t>ISS / Cota-ICMS</a:t>
            </a:r>
          </a:p>
          <a:p>
            <a:r>
              <a:rPr lang="pt-BR" b="1" dirty="0"/>
              <a:t>2019 a 2026</a:t>
            </a:r>
          </a:p>
          <a:p>
            <a:endParaRPr lang="pt-BR" b="1" dirty="0"/>
          </a:p>
          <a:p>
            <a:r>
              <a:rPr lang="pt-BR" b="1" dirty="0"/>
              <a:t>2) Seguro Receita</a:t>
            </a:r>
          </a:p>
          <a:p>
            <a:endParaRPr lang="pt-BR" b="1" dirty="0"/>
          </a:p>
          <a:p>
            <a:r>
              <a:rPr lang="pt-BR" b="1" dirty="0"/>
              <a:t>3) Destino:</a:t>
            </a:r>
          </a:p>
          <a:p>
            <a:r>
              <a:rPr lang="pt-BR" b="1" dirty="0"/>
              <a:t>Regra da RT</a:t>
            </a:r>
          </a:p>
          <a:p>
            <a:endParaRPr lang="pt-BR" b="1" dirty="0"/>
          </a:p>
          <a:p>
            <a:r>
              <a:rPr lang="pt-BR" b="1" dirty="0"/>
              <a:t>valores em %</a:t>
            </a:r>
          </a:p>
        </p:txBody>
      </p:sp>
    </p:spTree>
    <p:extLst>
      <p:ext uri="{BB962C8B-B14F-4D97-AF65-F5344CB8AC3E}">
        <p14:creationId xmlns:p14="http://schemas.microsoft.com/office/powerpoint/2010/main" val="3387658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/>
          <p:nvPr/>
        </p:nvSpPr>
        <p:spPr>
          <a:xfrm>
            <a:off x="488058" y="904690"/>
            <a:ext cx="3511309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>
              <a:buClrTx/>
            </a:pPr>
            <a:r>
              <a:rPr lang="pt-BR" sz="2400" b="1" kern="12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MÓDULOS:</a:t>
            </a:r>
          </a:p>
          <a:p>
            <a:pPr algn="ctr" defTabSz="685800">
              <a:buClrTx/>
            </a:pPr>
            <a:endParaRPr lang="pt-BR" sz="2400" b="1" kern="1200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algn="ctr" defTabSz="685800">
              <a:buClrTx/>
            </a:pPr>
            <a:r>
              <a:rPr lang="pt-BR" sz="2400" b="1" i="1" kern="12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Os Tributos na Prática: </a:t>
            </a:r>
          </a:p>
          <a:p>
            <a:pPr algn="ctr" defTabSz="685800">
              <a:buClrTx/>
            </a:pPr>
            <a:r>
              <a:rPr lang="pt-BR" sz="2400" b="1" i="1" kern="12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IBS, CBS e IS</a:t>
            </a:r>
          </a:p>
          <a:p>
            <a:pPr algn="ctr" defTabSz="685800">
              <a:buClrTx/>
            </a:pPr>
            <a:endParaRPr lang="pt-BR" sz="2400" b="1" i="1" kern="1200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algn="ctr" defTabSz="685800">
              <a:buClrTx/>
            </a:pPr>
            <a:r>
              <a:rPr lang="pt-BR" sz="2400" b="1" i="1" kern="12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Transição, Riscos e Estratégias Municipais de Adaptação à Reforma Tributária</a:t>
            </a:r>
          </a:p>
        </p:txBody>
      </p:sp>
      <p:pic>
        <p:nvPicPr>
          <p:cNvPr id="1028" name="Picture 4">
            <a:extLst>
              <a:ext uri="{FF2B5EF4-FFF2-40B4-BE49-F238E27FC236}">
                <a16:creationId xmlns:a16="http://schemas.microsoft.com/office/drawing/2014/main" id="{D8901688-5FEA-45CE-891E-2950CF7BA6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30365" y="1799260"/>
            <a:ext cx="3936859" cy="26245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1966909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7DE36A2-271F-2B60-1EAF-BD4FABDAD2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>
            <a:extLst>
              <a:ext uri="{FF2B5EF4-FFF2-40B4-BE49-F238E27FC236}">
                <a16:creationId xmlns:a16="http://schemas.microsoft.com/office/drawing/2014/main" id="{58DC3818-85CF-D3AA-C2A7-39A2188926E3}"/>
              </a:ext>
            </a:extLst>
          </p:cNvPr>
          <p:cNvSpPr txBox="1"/>
          <p:nvPr/>
        </p:nvSpPr>
        <p:spPr>
          <a:xfrm>
            <a:off x="327074" y="643597"/>
            <a:ext cx="817684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>
              <a:buClrTx/>
            </a:pPr>
            <a:r>
              <a:rPr lang="pt-BR" sz="3000" b="1" kern="1200" dirty="0">
                <a:solidFill>
                  <a:srgbClr val="FF6C00"/>
                </a:solidFill>
                <a:latin typeface="Calibri" panose="020F0502020204030204"/>
                <a:ea typeface="+mn-ea"/>
                <a:cs typeface="+mn-cs"/>
              </a:rPr>
              <a:t>Pontos de Interesse aos Municípios</a:t>
            </a:r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id="{11C10187-0D9F-68FA-64CD-CEC6D7F1CBDD}"/>
              </a:ext>
            </a:extLst>
          </p:cNvPr>
          <p:cNvSpPr/>
          <p:nvPr/>
        </p:nvSpPr>
        <p:spPr>
          <a:xfrm>
            <a:off x="555674" y="1319608"/>
            <a:ext cx="8032652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defTabSz="685800">
              <a:buClrTx/>
            </a:pPr>
            <a:r>
              <a:rPr lang="pt-BR" sz="2100" b="1" kern="12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1 - Elaborar o Planejamento Estruturado e com Cronograma definido de todas a ações a serem executadas pela Administração Tributária frente à RT;</a:t>
            </a:r>
          </a:p>
          <a:p>
            <a:pPr algn="just" defTabSz="685800">
              <a:buClrTx/>
            </a:pPr>
            <a:endParaRPr lang="pt-BR" sz="2100" b="1" kern="1200" dirty="0">
              <a:solidFill>
                <a:prstClr val="black"/>
              </a:solidFill>
              <a:latin typeface="Calibri" panose="020F0502020204030204"/>
              <a:ea typeface="+mn-ea"/>
              <a:cs typeface="+mn-cs"/>
            </a:endParaRPr>
          </a:p>
          <a:p>
            <a:pPr algn="just" defTabSz="685800">
              <a:buClrTx/>
            </a:pPr>
            <a:r>
              <a:rPr lang="pt-BR" sz="2100" b="1" kern="12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2 - Elevação da arrecadação tributária própria do ISS e da cota-parte do ICMS;</a:t>
            </a:r>
          </a:p>
          <a:p>
            <a:pPr algn="just" defTabSz="685800">
              <a:buClrTx/>
            </a:pPr>
            <a:endParaRPr lang="pt-BR" sz="2100" b="1" kern="1200" dirty="0">
              <a:solidFill>
                <a:prstClr val="black"/>
              </a:solidFill>
              <a:latin typeface="Calibri" panose="020F0502020204030204"/>
              <a:ea typeface="+mn-ea"/>
              <a:cs typeface="+mn-cs"/>
            </a:endParaRPr>
          </a:p>
          <a:p>
            <a:pPr algn="just" defTabSz="685800">
              <a:buClrTx/>
            </a:pPr>
            <a:r>
              <a:rPr lang="pt-BR" sz="2100" b="1" kern="12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3 - Redução dos benefícios fiscais do ISS;</a:t>
            </a:r>
          </a:p>
          <a:p>
            <a:pPr algn="just" defTabSz="685800">
              <a:buClrTx/>
            </a:pPr>
            <a:endParaRPr lang="pt-BR" sz="2100" b="1" kern="1200" dirty="0">
              <a:solidFill>
                <a:prstClr val="black"/>
              </a:solidFill>
              <a:latin typeface="Calibri" panose="020F0502020204030204"/>
              <a:ea typeface="+mn-ea"/>
              <a:cs typeface="+mn-cs"/>
            </a:endParaRPr>
          </a:p>
          <a:p>
            <a:pPr algn="just" defTabSz="685800">
              <a:buClrTx/>
            </a:pPr>
            <a:r>
              <a:rPr lang="pt-BR" sz="1050" b="1" kern="12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Fonte: CARTILHA – A REFORMA TRIBUTÁRIA NOS MUNICÍPIOS – FENAFIM e ANAFISCO</a:t>
            </a:r>
          </a:p>
          <a:p>
            <a:pPr algn="just" defTabSz="685800">
              <a:buClrTx/>
            </a:pPr>
            <a:r>
              <a:rPr lang="pt-BR" sz="1050" b="1" kern="12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https://drive.google.com/file/d/1y8-e68-KehrmjZLsRqikVOPkibd3gI9W/view</a:t>
            </a:r>
          </a:p>
        </p:txBody>
      </p:sp>
    </p:spTree>
    <p:extLst>
      <p:ext uri="{BB962C8B-B14F-4D97-AF65-F5344CB8AC3E}">
        <p14:creationId xmlns:p14="http://schemas.microsoft.com/office/powerpoint/2010/main" val="130119205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97440A3-2BF6-9A71-7F93-AA90242C6B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>
            <a:extLst>
              <a:ext uri="{FF2B5EF4-FFF2-40B4-BE49-F238E27FC236}">
                <a16:creationId xmlns:a16="http://schemas.microsoft.com/office/drawing/2014/main" id="{A7BF257A-BDB7-8092-5817-22A5A3AD99C7}"/>
              </a:ext>
            </a:extLst>
          </p:cNvPr>
          <p:cNvSpPr txBox="1"/>
          <p:nvPr/>
        </p:nvSpPr>
        <p:spPr>
          <a:xfrm>
            <a:off x="327074" y="643597"/>
            <a:ext cx="817684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>
              <a:buClrTx/>
            </a:pPr>
            <a:r>
              <a:rPr lang="pt-BR" sz="3000" b="1" kern="1200" dirty="0">
                <a:solidFill>
                  <a:srgbClr val="FF6C00"/>
                </a:solidFill>
                <a:latin typeface="Calibri" panose="020F0502020204030204"/>
                <a:ea typeface="+mn-ea"/>
                <a:cs typeface="+mn-cs"/>
              </a:rPr>
              <a:t>Pontos de Interesse aos Municípios</a:t>
            </a:r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id="{5436ECD5-4514-A570-9B05-C6F2C746C71D}"/>
              </a:ext>
            </a:extLst>
          </p:cNvPr>
          <p:cNvSpPr/>
          <p:nvPr/>
        </p:nvSpPr>
        <p:spPr>
          <a:xfrm>
            <a:off x="555674" y="1533460"/>
            <a:ext cx="8032652" cy="30008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defTabSz="685800">
              <a:buClrTx/>
            </a:pPr>
            <a:r>
              <a:rPr lang="pt-BR" sz="2100" b="1" kern="12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4 - Fiscalização das cadeias produtivas do ISS e serviços tomados por produtores de bens;</a:t>
            </a:r>
          </a:p>
          <a:p>
            <a:pPr algn="just" defTabSz="685800">
              <a:buClrTx/>
            </a:pPr>
            <a:endParaRPr lang="pt-BR" sz="2100" b="1" kern="1200" dirty="0">
              <a:solidFill>
                <a:prstClr val="black"/>
              </a:solidFill>
              <a:latin typeface="Calibri" panose="020F0502020204030204"/>
              <a:ea typeface="+mn-ea"/>
              <a:cs typeface="+mn-cs"/>
            </a:endParaRPr>
          </a:p>
          <a:p>
            <a:pPr algn="just" defTabSz="685800">
              <a:buClrTx/>
            </a:pPr>
            <a:r>
              <a:rPr lang="pt-BR" sz="2100" b="1" kern="12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5 - Reestruturação do quadro de servidores responsáveis pelo lançamento e fiscalização do ISS;</a:t>
            </a:r>
          </a:p>
          <a:p>
            <a:pPr algn="just" defTabSz="685800">
              <a:buClrTx/>
            </a:pPr>
            <a:endParaRPr lang="pt-BR" sz="2100" b="1" kern="1200" dirty="0">
              <a:solidFill>
                <a:prstClr val="black"/>
              </a:solidFill>
              <a:latin typeface="Calibri" panose="020F0502020204030204"/>
              <a:ea typeface="+mn-ea"/>
              <a:cs typeface="+mn-cs"/>
            </a:endParaRPr>
          </a:p>
          <a:p>
            <a:pPr algn="just" defTabSz="685800">
              <a:buClrTx/>
            </a:pPr>
            <a:r>
              <a:rPr lang="pt-BR" sz="2100" b="1" kern="12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6 - Capacitação da Administração Tributária Municipal;</a:t>
            </a:r>
          </a:p>
          <a:p>
            <a:pPr algn="just" defTabSz="685800">
              <a:buClrTx/>
            </a:pPr>
            <a:endParaRPr lang="pt-BR" sz="2100" b="1" kern="1200" dirty="0">
              <a:solidFill>
                <a:prstClr val="black"/>
              </a:solidFill>
              <a:latin typeface="Calibri" panose="020F0502020204030204"/>
              <a:ea typeface="+mn-ea"/>
              <a:cs typeface="+mn-cs"/>
            </a:endParaRPr>
          </a:p>
          <a:p>
            <a:pPr algn="just" defTabSz="685800">
              <a:buClrTx/>
            </a:pPr>
            <a:r>
              <a:rPr lang="pt-BR" sz="2100" b="1" kern="12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7 - Exercício da competência legislativa do IBS-M em 2032.</a:t>
            </a:r>
          </a:p>
        </p:txBody>
      </p:sp>
    </p:spTree>
    <p:extLst>
      <p:ext uri="{BB962C8B-B14F-4D97-AF65-F5344CB8AC3E}">
        <p14:creationId xmlns:p14="http://schemas.microsoft.com/office/powerpoint/2010/main" val="409543111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64AE44B-F254-C499-AB3D-25012CFE6D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>
            <a:extLst>
              <a:ext uri="{FF2B5EF4-FFF2-40B4-BE49-F238E27FC236}">
                <a16:creationId xmlns:a16="http://schemas.microsoft.com/office/drawing/2014/main" id="{1A3A6E63-8688-A6F1-82E6-749A2AD1E3AF}"/>
              </a:ext>
            </a:extLst>
          </p:cNvPr>
          <p:cNvSpPr txBox="1"/>
          <p:nvPr/>
        </p:nvSpPr>
        <p:spPr>
          <a:xfrm>
            <a:off x="327074" y="643597"/>
            <a:ext cx="817684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>
              <a:buClrTx/>
            </a:pPr>
            <a:r>
              <a:rPr lang="pt-BR" sz="3000" b="1" kern="1200" dirty="0">
                <a:solidFill>
                  <a:srgbClr val="FF6C00"/>
                </a:solidFill>
                <a:latin typeface="Calibri" panose="020F0502020204030204"/>
                <a:ea typeface="+mn-ea"/>
                <a:cs typeface="+mn-cs"/>
              </a:rPr>
              <a:t>Providências Imediatas</a:t>
            </a:r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id="{762C896C-41B2-4B0E-1035-973E278A5B6B}"/>
              </a:ext>
            </a:extLst>
          </p:cNvPr>
          <p:cNvSpPr/>
          <p:nvPr/>
        </p:nvSpPr>
        <p:spPr>
          <a:xfrm>
            <a:off x="555674" y="1533460"/>
            <a:ext cx="8032652" cy="24468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defTabSz="685800">
              <a:buClrTx/>
            </a:pPr>
            <a:r>
              <a:rPr lang="pt-BR" sz="2100" b="1" kern="12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Aderir a NFSe Padrão Nacional – prazo: até 01/01/2026</a:t>
            </a:r>
          </a:p>
          <a:p>
            <a:pPr algn="just" defTabSz="685800">
              <a:buClrTx/>
            </a:pPr>
            <a:r>
              <a:rPr lang="pt-BR" sz="1600" b="1" kern="1200" dirty="0">
                <a:solidFill>
                  <a:srgbClr val="C00000"/>
                </a:solidFill>
                <a:latin typeface="Calibri" panose="020F0502020204030204"/>
                <a:ea typeface="+mn-ea"/>
                <a:cs typeface="+mn-cs"/>
              </a:rPr>
              <a:t>Penalidade: suspensão temporária das transferências voluntárias (art. 62, §7º da LC 214/25)</a:t>
            </a:r>
          </a:p>
          <a:p>
            <a:pPr algn="just" defTabSz="685800">
              <a:buClrTx/>
            </a:pPr>
            <a:endParaRPr lang="pt-BR" sz="2100" b="1" kern="1200" dirty="0">
              <a:solidFill>
                <a:prstClr val="black"/>
              </a:solidFill>
              <a:latin typeface="Calibri" panose="020F0502020204030204"/>
              <a:ea typeface="+mn-ea"/>
              <a:cs typeface="+mn-cs"/>
            </a:endParaRPr>
          </a:p>
          <a:p>
            <a:pPr algn="just" defTabSz="685800">
              <a:buClrTx/>
            </a:pPr>
            <a:r>
              <a:rPr lang="pt-BR" sz="2100" b="1" kern="12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Ajustar o Sistema Contábil  - novos códigos de tributos</a:t>
            </a:r>
          </a:p>
          <a:p>
            <a:pPr algn="just" defTabSz="685800">
              <a:buClrTx/>
            </a:pPr>
            <a:endParaRPr lang="pt-BR" sz="2100" b="1" kern="1200" dirty="0">
              <a:solidFill>
                <a:prstClr val="black"/>
              </a:solidFill>
              <a:latin typeface="Calibri" panose="020F0502020204030204"/>
              <a:ea typeface="+mn-ea"/>
              <a:cs typeface="+mn-cs"/>
            </a:endParaRPr>
          </a:p>
          <a:p>
            <a:pPr algn="just" defTabSz="685800">
              <a:buClrTx/>
            </a:pPr>
            <a:r>
              <a:rPr lang="pt-BR" sz="2100" b="1" kern="12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Inclusão do código CIB em seus sistemas</a:t>
            </a:r>
          </a:p>
          <a:p>
            <a:pPr algn="just" defTabSz="685800">
              <a:buClrTx/>
            </a:pPr>
            <a:r>
              <a:rPr lang="pt-BR" sz="1600" b="1" kern="1200" dirty="0">
                <a:solidFill>
                  <a:srgbClr val="C00000"/>
                </a:solidFill>
                <a:latin typeface="Calibri" panose="020F0502020204030204"/>
                <a:ea typeface="+mn-ea"/>
                <a:cs typeface="+mn-cs"/>
              </a:rPr>
              <a:t>Prazo: até jan/2026 (capitais) e jan/2027 (não capitais)</a:t>
            </a:r>
          </a:p>
          <a:p>
            <a:pPr algn="just" defTabSz="685800">
              <a:buClrTx/>
            </a:pPr>
            <a:r>
              <a:rPr lang="pt-BR" sz="1600" b="1" kern="1200" dirty="0">
                <a:solidFill>
                  <a:srgbClr val="C00000"/>
                </a:solidFill>
                <a:latin typeface="Calibri" panose="020F0502020204030204"/>
                <a:ea typeface="+mn-ea"/>
                <a:cs typeface="+mn-cs"/>
              </a:rPr>
              <a:t>Cadastro Imobiliário Brasileiro (</a:t>
            </a:r>
            <a:r>
              <a:rPr lang="pt-BR" sz="1600" b="1" kern="1200" dirty="0" err="1">
                <a:solidFill>
                  <a:srgbClr val="C00000"/>
                </a:solidFill>
                <a:latin typeface="Calibri" panose="020F0502020204030204"/>
                <a:ea typeface="+mn-ea"/>
                <a:cs typeface="+mn-cs"/>
              </a:rPr>
              <a:t>arts</a:t>
            </a:r>
            <a:r>
              <a:rPr lang="pt-BR" sz="1600" b="1" kern="1200" dirty="0">
                <a:solidFill>
                  <a:srgbClr val="C00000"/>
                </a:solidFill>
                <a:latin typeface="Calibri" panose="020F0502020204030204"/>
                <a:ea typeface="+mn-ea"/>
                <a:cs typeface="+mn-cs"/>
              </a:rPr>
              <a:t>. 59, 265 e 266 da LC 214/25)</a:t>
            </a:r>
          </a:p>
        </p:txBody>
      </p:sp>
    </p:spTree>
    <p:extLst>
      <p:ext uri="{BB962C8B-B14F-4D97-AF65-F5344CB8AC3E}">
        <p14:creationId xmlns:p14="http://schemas.microsoft.com/office/powerpoint/2010/main" val="320713276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C168C89-C8B2-2F7C-1008-A74341F4D3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>
            <a:extLst>
              <a:ext uri="{FF2B5EF4-FFF2-40B4-BE49-F238E27FC236}">
                <a16:creationId xmlns:a16="http://schemas.microsoft.com/office/drawing/2014/main" id="{AD9B7974-1605-318B-5553-4A8ACA5A2910}"/>
              </a:ext>
            </a:extLst>
          </p:cNvPr>
          <p:cNvSpPr txBox="1"/>
          <p:nvPr/>
        </p:nvSpPr>
        <p:spPr>
          <a:xfrm>
            <a:off x="327074" y="643597"/>
            <a:ext cx="817684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>
              <a:buClrTx/>
            </a:pPr>
            <a:r>
              <a:rPr lang="pt-BR" sz="3000" b="1" kern="1200" dirty="0">
                <a:solidFill>
                  <a:srgbClr val="FF6C00"/>
                </a:solidFill>
                <a:latin typeface="Calibri" panose="020F0502020204030204"/>
                <a:ea typeface="+mn-ea"/>
                <a:cs typeface="+mn-cs"/>
              </a:rPr>
              <a:t>Diagnóstico da tributação municipal</a:t>
            </a:r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id="{6E0F7864-636B-3112-1AD0-C6F0DFE402BC}"/>
              </a:ext>
            </a:extLst>
          </p:cNvPr>
          <p:cNvSpPr/>
          <p:nvPr/>
        </p:nvSpPr>
        <p:spPr>
          <a:xfrm>
            <a:off x="555674" y="1533460"/>
            <a:ext cx="8032652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defTabSz="685800">
              <a:buClrTx/>
            </a:pPr>
            <a:r>
              <a:rPr lang="pt-BR" sz="2400" b="1" kern="12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Elevação da Receita Própria</a:t>
            </a:r>
          </a:p>
          <a:p>
            <a:pPr algn="just" defTabSz="685800">
              <a:buClrTx/>
            </a:pPr>
            <a:endParaRPr lang="pt-BR" sz="2400" b="1" kern="1200" dirty="0">
              <a:solidFill>
                <a:prstClr val="black"/>
              </a:solidFill>
              <a:latin typeface="Calibri" panose="020F0502020204030204"/>
              <a:ea typeface="+mn-ea"/>
              <a:cs typeface="+mn-cs"/>
            </a:endParaRPr>
          </a:p>
          <a:p>
            <a:pPr marL="342900" indent="-342900" algn="just" defTabSz="685800">
              <a:buClrTx/>
              <a:buFont typeface="Wingdings" panose="05000000000000000000" pitchFamily="2" charset="2"/>
              <a:buChar char="Ø"/>
            </a:pPr>
            <a:r>
              <a:rPr lang="pt-BR" sz="2400" b="1" kern="1200" dirty="0">
                <a:solidFill>
                  <a:schemeClr val="tx1"/>
                </a:solidFill>
                <a:latin typeface="Calibri" panose="020F0502020204030204"/>
                <a:ea typeface="+mn-ea"/>
                <a:cs typeface="+mn-cs"/>
              </a:rPr>
              <a:t>Atualização da PGV (TCE/PR) e da legislação de IPTU pós RT</a:t>
            </a:r>
          </a:p>
          <a:p>
            <a:pPr marL="285750" indent="-285750" algn="just" defTabSz="685800">
              <a:buClrTx/>
              <a:buFont typeface="Wingdings" panose="05000000000000000000" pitchFamily="2" charset="2"/>
              <a:buChar char="Ø"/>
            </a:pPr>
            <a:r>
              <a:rPr lang="pt-BR" sz="2400" b="1" kern="1200" dirty="0">
                <a:solidFill>
                  <a:schemeClr val="tx1"/>
                </a:solidFill>
                <a:latin typeface="Calibri" panose="020F0502020204030204"/>
                <a:ea typeface="+mn-ea"/>
                <a:cs typeface="+mn-cs"/>
              </a:rPr>
              <a:t>Adequação das carreiras da Administração Tributária</a:t>
            </a:r>
          </a:p>
          <a:p>
            <a:pPr marL="285750" indent="-285750" algn="just" defTabSz="685800">
              <a:buClrTx/>
              <a:buFont typeface="Wingdings" panose="05000000000000000000" pitchFamily="2" charset="2"/>
              <a:buChar char="Ø"/>
            </a:pPr>
            <a:r>
              <a:rPr lang="pt-BR" sz="2400" b="1" kern="1200" dirty="0">
                <a:solidFill>
                  <a:schemeClr val="tx1"/>
                </a:solidFill>
                <a:latin typeface="Calibri" panose="020F0502020204030204"/>
                <a:ea typeface="+mn-ea"/>
                <a:cs typeface="+mn-cs"/>
              </a:rPr>
              <a:t>Fiscalização do ISS (bancos, cartórios, construção civil, simples nacional; serviços digitais)</a:t>
            </a:r>
          </a:p>
          <a:p>
            <a:pPr marL="285750" indent="-285750" algn="just" defTabSz="685800">
              <a:buClrTx/>
              <a:buFont typeface="Wingdings" panose="05000000000000000000" pitchFamily="2" charset="2"/>
              <a:buChar char="Ø"/>
            </a:pPr>
            <a:r>
              <a:rPr lang="pt-BR" sz="2400" b="1" kern="1200" dirty="0">
                <a:solidFill>
                  <a:schemeClr val="tx1"/>
                </a:solidFill>
                <a:latin typeface="Calibri" panose="020F0502020204030204"/>
                <a:ea typeface="+mn-ea"/>
                <a:cs typeface="+mn-cs"/>
              </a:rPr>
              <a:t>Atualização da COSI</a:t>
            </a:r>
            <a:r>
              <a:rPr lang="pt-BR" sz="2400" b="1" kern="1200" dirty="0">
                <a:solidFill>
                  <a:srgbClr val="C00000"/>
                </a:solidFill>
                <a:latin typeface="Calibri" panose="020F0502020204030204"/>
                <a:ea typeface="+mn-ea"/>
                <a:cs typeface="+mn-cs"/>
              </a:rPr>
              <a:t>S</a:t>
            </a:r>
            <a:r>
              <a:rPr lang="pt-BR" sz="2400" b="1" kern="1200" dirty="0">
                <a:solidFill>
                  <a:schemeClr val="tx1"/>
                </a:solidFill>
                <a:latin typeface="Calibri" panose="020F0502020204030204"/>
                <a:ea typeface="+mn-ea"/>
                <a:cs typeface="+mn-cs"/>
              </a:rPr>
              <a:t>P</a:t>
            </a:r>
          </a:p>
          <a:p>
            <a:pPr marL="285750" indent="-285750" algn="just" defTabSz="685800">
              <a:buClrTx/>
              <a:buFont typeface="Wingdings" panose="05000000000000000000" pitchFamily="2" charset="2"/>
              <a:buChar char="Ø"/>
            </a:pPr>
            <a:r>
              <a:rPr lang="pt-BR" sz="2400" b="1" kern="1200" dirty="0">
                <a:solidFill>
                  <a:schemeClr val="tx1"/>
                </a:solidFill>
                <a:latin typeface="Calibri" panose="020F0502020204030204"/>
                <a:ea typeface="+mn-ea"/>
                <a:cs typeface="+mn-cs"/>
              </a:rPr>
              <a:t>Convênio ITR (100%)</a:t>
            </a:r>
          </a:p>
        </p:txBody>
      </p:sp>
    </p:spTree>
    <p:extLst>
      <p:ext uri="{BB962C8B-B14F-4D97-AF65-F5344CB8AC3E}">
        <p14:creationId xmlns:p14="http://schemas.microsoft.com/office/powerpoint/2010/main" val="121929836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BD5E549-52F8-5D1C-202C-A4F3556A00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>
            <a:extLst>
              <a:ext uri="{FF2B5EF4-FFF2-40B4-BE49-F238E27FC236}">
                <a16:creationId xmlns:a16="http://schemas.microsoft.com/office/drawing/2014/main" id="{B4DC9185-B4EB-4710-8F2F-0818EABF49F4}"/>
              </a:ext>
            </a:extLst>
          </p:cNvPr>
          <p:cNvSpPr txBox="1"/>
          <p:nvPr/>
        </p:nvSpPr>
        <p:spPr>
          <a:xfrm>
            <a:off x="327074" y="643597"/>
            <a:ext cx="817684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>
              <a:buClrTx/>
            </a:pPr>
            <a:r>
              <a:rPr lang="pt-BR" sz="3000" b="1" kern="1200" dirty="0">
                <a:solidFill>
                  <a:srgbClr val="FF6C00"/>
                </a:solidFill>
                <a:latin typeface="Calibri" panose="020F0502020204030204"/>
                <a:ea typeface="+mn-ea"/>
                <a:cs typeface="+mn-cs"/>
              </a:rPr>
              <a:t>Diagnóstico da tributação municipal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E40D5BD9-39C7-5943-35B7-E5AC17958B0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2526" y="1451491"/>
            <a:ext cx="6799561" cy="2810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629130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3701FE7-B65C-B0FC-D57E-9F047B2B6D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>
            <a:extLst>
              <a:ext uri="{FF2B5EF4-FFF2-40B4-BE49-F238E27FC236}">
                <a16:creationId xmlns:a16="http://schemas.microsoft.com/office/drawing/2014/main" id="{44A1F5A3-6807-1430-5F35-2C4393A4BDF6}"/>
              </a:ext>
            </a:extLst>
          </p:cNvPr>
          <p:cNvSpPr txBox="1"/>
          <p:nvPr/>
        </p:nvSpPr>
        <p:spPr>
          <a:xfrm>
            <a:off x="327074" y="643597"/>
            <a:ext cx="817684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>
              <a:buClrTx/>
            </a:pPr>
            <a:r>
              <a:rPr lang="pt-BR" sz="3000" b="1" kern="1200" dirty="0">
                <a:solidFill>
                  <a:srgbClr val="FF6C00"/>
                </a:solidFill>
                <a:latin typeface="Calibri" panose="020F0502020204030204"/>
                <a:ea typeface="+mn-ea"/>
                <a:cs typeface="+mn-cs"/>
              </a:rPr>
              <a:t>Site do CGIBS</a:t>
            </a:r>
          </a:p>
          <a:p>
            <a:pPr defTabSz="685800">
              <a:buClrTx/>
            </a:pPr>
            <a:endParaRPr lang="pt-BR" sz="3000" b="1" kern="1200" dirty="0">
              <a:solidFill>
                <a:srgbClr val="FF6C00"/>
              </a:solidFill>
              <a:latin typeface="Calibri" panose="020F0502020204030204"/>
              <a:ea typeface="+mn-ea"/>
              <a:cs typeface="+mn-cs"/>
            </a:endParaRPr>
          </a:p>
          <a:p>
            <a:pPr defTabSz="685800">
              <a:buClrTx/>
            </a:pPr>
            <a:endParaRPr lang="pt-BR" sz="3000" b="1" kern="1200" dirty="0">
              <a:solidFill>
                <a:srgbClr val="FF6C00"/>
              </a:solidFill>
              <a:latin typeface="Calibri" panose="020F0502020204030204"/>
              <a:ea typeface="+mn-ea"/>
              <a:cs typeface="+mn-cs"/>
            </a:endParaRPr>
          </a:p>
          <a:p>
            <a:pPr defTabSz="685800">
              <a:buClrTx/>
            </a:pPr>
            <a:endParaRPr lang="pt-BR" sz="3000" b="1" kern="1200" dirty="0">
              <a:solidFill>
                <a:srgbClr val="FF6C00"/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B76A1936-0206-00F0-B72F-5D02924707FF}"/>
              </a:ext>
            </a:extLst>
          </p:cNvPr>
          <p:cNvSpPr txBox="1"/>
          <p:nvPr/>
        </p:nvSpPr>
        <p:spPr>
          <a:xfrm>
            <a:off x="402198" y="1613093"/>
            <a:ext cx="45720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2000" b="1" dirty="0"/>
              <a:t>https://www.cgibs.gov.br</a:t>
            </a:r>
          </a:p>
        </p:txBody>
      </p:sp>
      <p:pic>
        <p:nvPicPr>
          <p:cNvPr id="9" name="Imagem 8">
            <a:extLst>
              <a:ext uri="{FF2B5EF4-FFF2-40B4-BE49-F238E27FC236}">
                <a16:creationId xmlns:a16="http://schemas.microsoft.com/office/drawing/2014/main" id="{C1CCB53B-36B2-0026-B6CA-A7862E803CC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0080" y="2419769"/>
            <a:ext cx="2615688" cy="1938993"/>
          </a:xfrm>
          <a:prstGeom prst="rect">
            <a:avLst/>
          </a:prstGeom>
        </p:spPr>
      </p:pic>
      <p:pic>
        <p:nvPicPr>
          <p:cNvPr id="11" name="Imagem 10">
            <a:extLst>
              <a:ext uri="{FF2B5EF4-FFF2-40B4-BE49-F238E27FC236}">
                <a16:creationId xmlns:a16="http://schemas.microsoft.com/office/drawing/2014/main" id="{A53CACA5-D847-4E42-E44F-61F2873FBCA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52950" y="2216752"/>
            <a:ext cx="1525094" cy="2221274"/>
          </a:xfrm>
          <a:prstGeom prst="rect">
            <a:avLst/>
          </a:prstGeom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AB515EF1-61C1-A97C-E567-25E073E7F99E}"/>
              </a:ext>
            </a:extLst>
          </p:cNvPr>
          <p:cNvSpPr txBox="1"/>
          <p:nvPr/>
        </p:nvSpPr>
        <p:spPr>
          <a:xfrm>
            <a:off x="4809194" y="1613093"/>
            <a:ext cx="45720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2000" b="1" dirty="0"/>
              <a:t>ABRASF</a:t>
            </a:r>
          </a:p>
        </p:txBody>
      </p:sp>
      <p:pic>
        <p:nvPicPr>
          <p:cNvPr id="4" name="Imagem 3" descr="Diagrama&#10;&#10;O conteúdo gerado por IA pode estar incorreto.">
            <a:extLst>
              <a:ext uri="{FF2B5EF4-FFF2-40B4-BE49-F238E27FC236}">
                <a16:creationId xmlns:a16="http://schemas.microsoft.com/office/drawing/2014/main" id="{CBCEE39B-F7B8-273B-3EE2-185EFF6809F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22461" y="2216752"/>
            <a:ext cx="1545465" cy="20702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093224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0">
          <a:extLst>
            <a:ext uri="{FF2B5EF4-FFF2-40B4-BE49-F238E27FC236}">
              <a16:creationId xmlns:a16="http://schemas.microsoft.com/office/drawing/2014/main" id="{72C22887-2B62-2A03-0D46-DF1EC9898B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" name="Google Shape;61;p14">
            <a:extLst>
              <a:ext uri="{FF2B5EF4-FFF2-40B4-BE49-F238E27FC236}">
                <a16:creationId xmlns:a16="http://schemas.microsoft.com/office/drawing/2014/main" id="{E7202501-8947-4A1B-0C55-3000B0A603AB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3990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Imagem 1">
            <a:extLst>
              <a:ext uri="{FF2B5EF4-FFF2-40B4-BE49-F238E27FC236}">
                <a16:creationId xmlns:a16="http://schemas.microsoft.com/office/drawing/2014/main" id="{29B5BD0E-0E21-55DD-6836-6DAF4C483F0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50471"/>
            <a:ext cx="8034464" cy="39469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425191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277701F-8BD5-063E-94A2-8BB0DB5A20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>
            <a:extLst>
              <a:ext uri="{FF2B5EF4-FFF2-40B4-BE49-F238E27FC236}">
                <a16:creationId xmlns:a16="http://schemas.microsoft.com/office/drawing/2014/main" id="{33D7BB6F-6504-0A4F-929E-71FA9E6280E3}"/>
              </a:ext>
            </a:extLst>
          </p:cNvPr>
          <p:cNvSpPr txBox="1"/>
          <p:nvPr/>
        </p:nvSpPr>
        <p:spPr>
          <a:xfrm>
            <a:off x="327074" y="643597"/>
            <a:ext cx="817684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>
              <a:buClrTx/>
            </a:pPr>
            <a:r>
              <a:rPr lang="pt-BR" sz="3000" b="1" kern="12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Cashback</a:t>
            </a:r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id="{E0A22758-7CEC-79D4-19F4-E1C11867D79A}"/>
              </a:ext>
            </a:extLst>
          </p:cNvPr>
          <p:cNvSpPr/>
          <p:nvPr/>
        </p:nvSpPr>
        <p:spPr>
          <a:xfrm>
            <a:off x="555674" y="1326982"/>
            <a:ext cx="8032652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defTabSz="685800">
              <a:buClrTx/>
            </a:pPr>
            <a:r>
              <a:rPr lang="pt-BR" sz="2400" b="1" kern="12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LC 214/2025</a:t>
            </a:r>
          </a:p>
          <a:p>
            <a:pPr algn="just" defTabSz="685800">
              <a:buClrTx/>
            </a:pPr>
            <a:endParaRPr lang="pt-BR" sz="2175" b="1" kern="1200" dirty="0">
              <a:solidFill>
                <a:srgbClr val="002060"/>
              </a:solidFill>
              <a:latin typeface="Calibri" panose="020F0502020204030204"/>
              <a:ea typeface="+mn-ea"/>
              <a:cs typeface="+mn-cs"/>
            </a:endParaRPr>
          </a:p>
          <a:p>
            <a:pPr algn="just" defTabSz="685800">
              <a:buClrTx/>
            </a:pPr>
            <a:r>
              <a:rPr lang="pt-BR" sz="2175" b="1" kern="1200" dirty="0">
                <a:solidFill>
                  <a:srgbClr val="002060"/>
                </a:solidFill>
                <a:latin typeface="Calibri" panose="020F0502020204030204"/>
                <a:ea typeface="+mn-ea"/>
                <a:cs typeface="+mn-cs"/>
              </a:rPr>
              <a:t>Art. 112. Serão devolvidos, nos termos e limites previstos neste Capítulo, para pessoas físicas que forem integrantes de famílias de baixa renda:</a:t>
            </a:r>
          </a:p>
          <a:p>
            <a:pPr algn="just" defTabSz="685800">
              <a:buClrTx/>
            </a:pPr>
            <a:endParaRPr lang="pt-BR" sz="2175" b="1" kern="1200" dirty="0">
              <a:solidFill>
                <a:srgbClr val="002060"/>
              </a:solidFill>
              <a:latin typeface="Calibri" panose="020F0502020204030204"/>
              <a:ea typeface="+mn-ea"/>
              <a:cs typeface="+mn-cs"/>
            </a:endParaRPr>
          </a:p>
          <a:p>
            <a:pPr algn="just" defTabSz="685800">
              <a:buClrTx/>
            </a:pPr>
            <a:r>
              <a:rPr lang="pt-BR" sz="2175" b="1" kern="1200" dirty="0">
                <a:solidFill>
                  <a:srgbClr val="002060"/>
                </a:solidFill>
                <a:latin typeface="Calibri" panose="020F0502020204030204"/>
                <a:ea typeface="+mn-ea"/>
                <a:cs typeface="+mn-cs"/>
              </a:rPr>
              <a:t>I - a CBS, pela União; e</a:t>
            </a:r>
          </a:p>
          <a:p>
            <a:pPr algn="just" defTabSz="685800">
              <a:buClrTx/>
            </a:pPr>
            <a:endParaRPr lang="pt-BR" sz="2175" b="1" kern="1200" dirty="0">
              <a:solidFill>
                <a:srgbClr val="002060"/>
              </a:solidFill>
              <a:latin typeface="Calibri" panose="020F0502020204030204"/>
              <a:ea typeface="+mn-ea"/>
              <a:cs typeface="+mn-cs"/>
            </a:endParaRPr>
          </a:p>
          <a:p>
            <a:pPr algn="just" defTabSz="685800">
              <a:buClrTx/>
            </a:pPr>
            <a:r>
              <a:rPr lang="pt-BR" sz="2175" b="1" kern="1200" dirty="0">
                <a:solidFill>
                  <a:srgbClr val="002060"/>
                </a:solidFill>
                <a:latin typeface="Calibri" panose="020F0502020204030204"/>
                <a:ea typeface="+mn-ea"/>
                <a:cs typeface="+mn-cs"/>
              </a:rPr>
              <a:t>II - o IBS, pelos Estados, pelo Distrito Federal e pelos Municípios.</a:t>
            </a:r>
          </a:p>
        </p:txBody>
      </p:sp>
    </p:spTree>
    <p:extLst>
      <p:ext uri="{BB962C8B-B14F-4D97-AF65-F5344CB8AC3E}">
        <p14:creationId xmlns:p14="http://schemas.microsoft.com/office/powerpoint/2010/main" val="60643357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>
            <a:extLst>
              <a:ext uri="{FF2B5EF4-FFF2-40B4-BE49-F238E27FC236}">
                <a16:creationId xmlns:a16="http://schemas.microsoft.com/office/drawing/2014/main" id="{6A84F1BB-3E3D-33AD-5F00-A51B1339BEBB}"/>
              </a:ext>
            </a:extLst>
          </p:cNvPr>
          <p:cNvSpPr txBox="1"/>
          <p:nvPr/>
        </p:nvSpPr>
        <p:spPr>
          <a:xfrm>
            <a:off x="327074" y="643597"/>
            <a:ext cx="817684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>
              <a:buClrTx/>
            </a:pPr>
            <a:r>
              <a:rPr lang="pt-BR" sz="3000" b="1" kern="12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Cashback</a:t>
            </a:r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id="{64317231-ED31-EE84-66B9-89E855F3637B}"/>
              </a:ext>
            </a:extLst>
          </p:cNvPr>
          <p:cNvSpPr/>
          <p:nvPr/>
        </p:nvSpPr>
        <p:spPr>
          <a:xfrm>
            <a:off x="555674" y="1326982"/>
            <a:ext cx="8032652" cy="28046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defTabSz="685800">
              <a:buClrTx/>
            </a:pPr>
            <a:r>
              <a:rPr lang="pt-BR" sz="2400" b="1" kern="12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LC 214/2025</a:t>
            </a:r>
          </a:p>
          <a:p>
            <a:pPr algn="just" defTabSz="685800">
              <a:buClrTx/>
            </a:pPr>
            <a:endParaRPr lang="pt-BR" sz="2175" b="1" kern="1200" dirty="0">
              <a:solidFill>
                <a:srgbClr val="002060"/>
              </a:solidFill>
              <a:latin typeface="Calibri" panose="020F0502020204030204"/>
              <a:ea typeface="+mn-ea"/>
              <a:cs typeface="+mn-cs"/>
            </a:endParaRPr>
          </a:p>
          <a:p>
            <a:pPr algn="just" defTabSz="685800">
              <a:buClrTx/>
            </a:pPr>
            <a:r>
              <a:rPr lang="pt-BR" sz="2175" b="1" kern="1200" dirty="0">
                <a:solidFill>
                  <a:srgbClr val="002060"/>
                </a:solidFill>
                <a:latin typeface="Calibri" panose="020F0502020204030204"/>
                <a:ea typeface="+mn-ea"/>
                <a:cs typeface="+mn-cs"/>
              </a:rPr>
              <a:t>Art. 113. O destinatário das devoluções previstas neste Capítulo será aquele responsável por unidade familiar de família de baixa renda cadastrada no Cadastro Único para Programas Sociais do Governo Federal (</a:t>
            </a:r>
            <a:r>
              <a:rPr lang="pt-BR" sz="2175" b="1" kern="1200" dirty="0" err="1">
                <a:solidFill>
                  <a:srgbClr val="002060"/>
                </a:solidFill>
                <a:latin typeface="Calibri" panose="020F0502020204030204"/>
                <a:ea typeface="+mn-ea"/>
                <a:cs typeface="+mn-cs"/>
              </a:rPr>
              <a:t>CadÚnico</a:t>
            </a:r>
            <a:r>
              <a:rPr lang="pt-BR" sz="2175" b="1" kern="1200" dirty="0">
                <a:solidFill>
                  <a:srgbClr val="002060"/>
                </a:solidFill>
                <a:latin typeface="Calibri" panose="020F0502020204030204"/>
                <a:ea typeface="+mn-ea"/>
                <a:cs typeface="+mn-cs"/>
              </a:rPr>
              <a:t>), conforme o art. 6º-F da Lei nº 8.742, de 7 de dezembro de 1993, ou por norma equivalente que a suceder, e que observar, cumulativamente, os seguintes requisitos:</a:t>
            </a:r>
          </a:p>
        </p:txBody>
      </p:sp>
    </p:spTree>
    <p:extLst>
      <p:ext uri="{BB962C8B-B14F-4D97-AF65-F5344CB8AC3E}">
        <p14:creationId xmlns:p14="http://schemas.microsoft.com/office/powerpoint/2010/main" val="422106197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>
            <a:extLst>
              <a:ext uri="{FF2B5EF4-FFF2-40B4-BE49-F238E27FC236}">
                <a16:creationId xmlns:a16="http://schemas.microsoft.com/office/drawing/2014/main" id="{6A84F1BB-3E3D-33AD-5F00-A51B1339BEBB}"/>
              </a:ext>
            </a:extLst>
          </p:cNvPr>
          <p:cNvSpPr txBox="1"/>
          <p:nvPr/>
        </p:nvSpPr>
        <p:spPr>
          <a:xfrm>
            <a:off x="327074" y="643597"/>
            <a:ext cx="817684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>
              <a:buClrTx/>
            </a:pPr>
            <a:r>
              <a:rPr lang="pt-BR" sz="3000" b="1" kern="12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Cashback</a:t>
            </a:r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id="{64317231-ED31-EE84-66B9-89E855F3637B}"/>
              </a:ext>
            </a:extLst>
          </p:cNvPr>
          <p:cNvSpPr/>
          <p:nvPr/>
        </p:nvSpPr>
        <p:spPr>
          <a:xfrm>
            <a:off x="555674" y="1326982"/>
            <a:ext cx="8032652" cy="34740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defTabSz="685800">
              <a:buClrTx/>
            </a:pPr>
            <a:r>
              <a:rPr lang="pt-BR" sz="2400" b="1" kern="12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LC 214/2025</a:t>
            </a:r>
          </a:p>
          <a:p>
            <a:pPr algn="just" defTabSz="685800">
              <a:buClrTx/>
            </a:pPr>
            <a:endParaRPr lang="pt-BR" sz="2175" b="1" kern="1200" dirty="0">
              <a:solidFill>
                <a:srgbClr val="002060"/>
              </a:solidFill>
              <a:latin typeface="Calibri" panose="020F0502020204030204"/>
              <a:ea typeface="+mn-ea"/>
              <a:cs typeface="+mn-cs"/>
            </a:endParaRPr>
          </a:p>
          <a:p>
            <a:pPr algn="just" defTabSz="685800">
              <a:buClrTx/>
            </a:pPr>
            <a:r>
              <a:rPr lang="pt-BR" sz="2175" b="1" kern="1200" dirty="0">
                <a:solidFill>
                  <a:srgbClr val="002060"/>
                </a:solidFill>
                <a:latin typeface="Calibri" panose="020F0502020204030204"/>
                <a:ea typeface="+mn-ea"/>
                <a:cs typeface="+mn-cs"/>
              </a:rPr>
              <a:t> I - possuir renda familiar mensal per capita de até meio salário-mínimo nacional;</a:t>
            </a:r>
          </a:p>
          <a:p>
            <a:pPr algn="just" defTabSz="685800">
              <a:buClrTx/>
            </a:pPr>
            <a:r>
              <a:rPr lang="pt-BR" sz="2175" b="1" kern="1200" dirty="0">
                <a:solidFill>
                  <a:srgbClr val="002060"/>
                </a:solidFill>
                <a:latin typeface="Calibri" panose="020F0502020204030204"/>
                <a:ea typeface="+mn-ea"/>
                <a:cs typeface="+mn-cs"/>
              </a:rPr>
              <a:t>II - ser residente no território nacional; e</a:t>
            </a:r>
          </a:p>
          <a:p>
            <a:pPr algn="just" defTabSz="685800">
              <a:buClrTx/>
            </a:pPr>
            <a:r>
              <a:rPr lang="pt-BR" sz="2175" b="1" kern="1200" dirty="0">
                <a:solidFill>
                  <a:srgbClr val="002060"/>
                </a:solidFill>
                <a:latin typeface="Calibri" panose="020F0502020204030204"/>
                <a:ea typeface="+mn-ea"/>
                <a:cs typeface="+mn-cs"/>
              </a:rPr>
              <a:t>III - possuir inscrição em situação regular no CPF.</a:t>
            </a:r>
          </a:p>
          <a:p>
            <a:pPr algn="just" defTabSz="685800">
              <a:buClrTx/>
            </a:pPr>
            <a:endParaRPr lang="pt-BR" sz="2175" b="1" kern="1200" dirty="0">
              <a:solidFill>
                <a:srgbClr val="002060"/>
              </a:solidFill>
              <a:latin typeface="Calibri" panose="020F0502020204030204"/>
              <a:ea typeface="+mn-ea"/>
              <a:cs typeface="+mn-cs"/>
            </a:endParaRPr>
          </a:p>
          <a:p>
            <a:pPr algn="just" defTabSz="685800">
              <a:buClrTx/>
            </a:pPr>
            <a:r>
              <a:rPr lang="pt-BR" sz="2175" b="1" kern="1200" dirty="0">
                <a:solidFill>
                  <a:srgbClr val="002060"/>
                </a:solidFill>
                <a:latin typeface="Calibri" panose="020F0502020204030204"/>
                <a:ea typeface="+mn-ea"/>
                <a:cs typeface="+mn-cs"/>
              </a:rPr>
              <a:t>§ 1º O destinatário será incluído de forma automática na sistemática de devoluções, podendo, a qualquer tempo, solicitar a sua exclusão.</a:t>
            </a:r>
          </a:p>
        </p:txBody>
      </p:sp>
    </p:spTree>
    <p:extLst>
      <p:ext uri="{BB962C8B-B14F-4D97-AF65-F5344CB8AC3E}">
        <p14:creationId xmlns:p14="http://schemas.microsoft.com/office/powerpoint/2010/main" val="13312435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id="{E314FB2C-03CD-E0D4-8584-18F4464C2EA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13176"/>
          <a:stretch>
            <a:fillRect/>
          </a:stretch>
        </p:blipFill>
        <p:spPr>
          <a:xfrm>
            <a:off x="478027" y="1038153"/>
            <a:ext cx="2818828" cy="3669647"/>
          </a:xfrm>
          <a:prstGeom prst="rect">
            <a:avLst/>
          </a:prstGeom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id="{06374208-25AD-C54F-EB65-86E6A9575A14}"/>
              </a:ext>
            </a:extLst>
          </p:cNvPr>
          <p:cNvSpPr txBox="1"/>
          <p:nvPr/>
        </p:nvSpPr>
        <p:spPr>
          <a:xfrm>
            <a:off x="3489395" y="866576"/>
            <a:ext cx="5256226" cy="37394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pt-BR" sz="2800" b="1" i="0" u="none" strike="noStrike" kern="0" cap="none" spc="0" normalizeH="0" baseline="0" noProof="0" dirty="0">
                <a:ln>
                  <a:noFill/>
                </a:ln>
                <a:solidFill>
                  <a:srgbClr val="FF6C00"/>
                </a:solidFill>
                <a:effectLst/>
                <a:uLnTx/>
                <a:uFillTx/>
                <a:latin typeface="Montserrat" panose="00000500000000000000" pitchFamily="2" charset="0"/>
                <a:cs typeface="Arial"/>
                <a:sym typeface="Arial"/>
              </a:rPr>
              <a:t>Willian Oliveira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pt-BR" sz="2800" b="1" i="0" u="none" strike="noStrike" kern="0" cap="none" spc="0" normalizeH="0" baseline="0" noProof="0" dirty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Montserrat" panose="00000500000000000000" pitchFamily="2" charset="0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pt-BR" sz="6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ontserrat" panose="00000500000000000000" pitchFamily="2" charset="0"/>
              <a:cs typeface="Arial"/>
              <a:sym typeface="Arial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t-BR" sz="175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ontserrat" panose="00000500000000000000" pitchFamily="2" charset="0"/>
                <a:cs typeface="Arial"/>
                <a:sym typeface="Arial"/>
              </a:rPr>
              <a:t>Auditor Fiscal do Município de Curitiba;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t-BR" sz="175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ontserrat" panose="00000500000000000000" pitchFamily="2" charset="0"/>
                <a:cs typeface="Arial"/>
                <a:sym typeface="Arial"/>
              </a:rPr>
              <a:t>Gerente de Fiscalização do ISS;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t-BR" sz="175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ontserrat" panose="00000500000000000000" pitchFamily="2" charset="0"/>
                <a:cs typeface="Arial"/>
                <a:sym typeface="Arial"/>
              </a:rPr>
              <a:t>Membro do Conselho Municipal de Contribuintes;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t-BR" sz="175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ontserrat" panose="00000500000000000000" pitchFamily="2" charset="0"/>
                <a:cs typeface="Arial"/>
                <a:sym typeface="Arial"/>
              </a:rPr>
              <a:t>Mestre e Doutorando em Planejamento e Governança Pública (UTFPR)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t-BR" sz="175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ontserrat" panose="00000500000000000000" pitchFamily="2" charset="0"/>
                <a:cs typeface="Arial"/>
                <a:sym typeface="Arial"/>
              </a:rPr>
              <a:t>Mestre em Administração Autárquica (IPB/Portugal);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t-BR" sz="175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ontserrat" panose="00000500000000000000" pitchFamily="2" charset="0"/>
                <a:cs typeface="Arial"/>
                <a:sym typeface="Arial"/>
              </a:rPr>
              <a:t>Integrante do GT- Fiscalização do CGIBS;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t-BR" sz="175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ontserrat" panose="00000500000000000000" pitchFamily="2" charset="0"/>
                <a:cs typeface="Arial"/>
                <a:sym typeface="Arial"/>
              </a:rPr>
              <a:t>Membro do GT-7 (ISS e IBS) da ABRASF</a:t>
            </a:r>
          </a:p>
        </p:txBody>
      </p:sp>
      <p:cxnSp>
        <p:nvCxnSpPr>
          <p:cNvPr id="7" name="Conector reto 6">
            <a:extLst>
              <a:ext uri="{FF2B5EF4-FFF2-40B4-BE49-F238E27FC236}">
                <a16:creationId xmlns:a16="http://schemas.microsoft.com/office/drawing/2014/main" id="{3A889A62-B3FC-C561-4770-36B097407940}"/>
              </a:ext>
            </a:extLst>
          </p:cNvPr>
          <p:cNvCxnSpPr/>
          <p:nvPr/>
        </p:nvCxnSpPr>
        <p:spPr>
          <a:xfrm>
            <a:off x="3610433" y="1424016"/>
            <a:ext cx="1290083" cy="0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1821770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>
            <a:extLst>
              <a:ext uri="{FF2B5EF4-FFF2-40B4-BE49-F238E27FC236}">
                <a16:creationId xmlns:a16="http://schemas.microsoft.com/office/drawing/2014/main" id="{6A84F1BB-3E3D-33AD-5F00-A51B1339BEBB}"/>
              </a:ext>
            </a:extLst>
          </p:cNvPr>
          <p:cNvSpPr txBox="1"/>
          <p:nvPr/>
        </p:nvSpPr>
        <p:spPr>
          <a:xfrm>
            <a:off x="327074" y="643597"/>
            <a:ext cx="817684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>
              <a:buClrTx/>
            </a:pPr>
            <a:r>
              <a:rPr lang="pt-BR" sz="3000" b="1" kern="12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Cashback</a:t>
            </a:r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id="{64317231-ED31-EE84-66B9-89E855F3637B}"/>
              </a:ext>
            </a:extLst>
          </p:cNvPr>
          <p:cNvSpPr/>
          <p:nvPr/>
        </p:nvSpPr>
        <p:spPr>
          <a:xfrm>
            <a:off x="555674" y="1326982"/>
            <a:ext cx="8032652" cy="34971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defTabSz="685800">
              <a:buClrTx/>
            </a:pPr>
            <a:r>
              <a:rPr lang="pt-BR" sz="2400" b="1" kern="12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LC 214/2025</a:t>
            </a:r>
          </a:p>
          <a:p>
            <a:pPr algn="just" defTabSz="685800">
              <a:buClrTx/>
            </a:pPr>
            <a:endParaRPr lang="pt-BR" sz="2175" b="1" kern="1200" dirty="0">
              <a:solidFill>
                <a:srgbClr val="002060"/>
              </a:solidFill>
              <a:latin typeface="Calibri" panose="020F0502020204030204"/>
              <a:ea typeface="+mn-ea"/>
              <a:cs typeface="+mn-cs"/>
            </a:endParaRPr>
          </a:p>
          <a:p>
            <a:pPr algn="just" defTabSz="685800">
              <a:buClrTx/>
            </a:pPr>
            <a:r>
              <a:rPr lang="pt-BR" sz="1950" b="1" kern="1200" dirty="0">
                <a:solidFill>
                  <a:srgbClr val="002060"/>
                </a:solidFill>
                <a:latin typeface="Calibri" panose="020F0502020204030204"/>
                <a:ea typeface="+mn-ea"/>
                <a:cs typeface="+mn-cs"/>
              </a:rPr>
              <a:t>Art. 118. O percentual a ser aplicado nos termos do art. 117 desta Lei Complementar será de:</a:t>
            </a:r>
          </a:p>
          <a:p>
            <a:pPr algn="just" defTabSz="685800">
              <a:buClrTx/>
            </a:pPr>
            <a:endParaRPr lang="pt-BR" sz="1950" b="1" kern="1200" dirty="0">
              <a:solidFill>
                <a:srgbClr val="002060"/>
              </a:solidFill>
              <a:latin typeface="Calibri" panose="020F0502020204030204"/>
              <a:ea typeface="+mn-ea"/>
              <a:cs typeface="+mn-cs"/>
            </a:endParaRPr>
          </a:p>
          <a:p>
            <a:pPr algn="just" defTabSz="685800">
              <a:buClrTx/>
            </a:pPr>
            <a:r>
              <a:rPr lang="pt-BR" sz="1950" b="1" kern="1200" dirty="0">
                <a:solidFill>
                  <a:srgbClr val="002060"/>
                </a:solidFill>
                <a:latin typeface="Calibri" panose="020F0502020204030204"/>
                <a:ea typeface="+mn-ea"/>
                <a:cs typeface="+mn-cs"/>
              </a:rPr>
              <a:t>I - 100% (cem por cento) para a CBS e 20% (vinte por cento) para o IBS na aquisição de botijão de até 13 kg (treze quilogramas) de gás liquefeito de petróleo, nas operações de fornecimento domiciliar de energia elétrica, abastecimento de água, esgotamento sanitário e gás canalizado e nas operações de fornecimento de telecomunicações; e</a:t>
            </a:r>
          </a:p>
          <a:p>
            <a:pPr algn="just" defTabSz="685800">
              <a:buClrTx/>
            </a:pPr>
            <a:r>
              <a:rPr lang="pt-BR" sz="1950" b="1" kern="1200" dirty="0">
                <a:solidFill>
                  <a:srgbClr val="002060"/>
                </a:solidFill>
                <a:latin typeface="Calibri" panose="020F0502020204030204"/>
                <a:ea typeface="+mn-ea"/>
                <a:cs typeface="+mn-cs"/>
              </a:rPr>
              <a:t>II - 20% (vinte por cento) para a CBS e para o IBS, nos demais casos.</a:t>
            </a:r>
          </a:p>
        </p:txBody>
      </p:sp>
    </p:spTree>
    <p:extLst>
      <p:ext uri="{BB962C8B-B14F-4D97-AF65-F5344CB8AC3E}">
        <p14:creationId xmlns:p14="http://schemas.microsoft.com/office/powerpoint/2010/main" val="7048816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73D9D365-A1D8-C773-36C4-560E1F52324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7849" y="598636"/>
            <a:ext cx="6988303" cy="40515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594642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834060A-28D0-E20A-5140-E23B9CB9B7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34D53AAD-1E2A-372F-389C-7A3C56DBFD40}"/>
              </a:ext>
            </a:extLst>
          </p:cNvPr>
          <p:cNvSpPr txBox="1"/>
          <p:nvPr/>
        </p:nvSpPr>
        <p:spPr>
          <a:xfrm>
            <a:off x="778212" y="1001949"/>
            <a:ext cx="7587575" cy="32521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fontAlgn="base" hangingPunct="0">
              <a:spcBef>
                <a:spcPts val="1125"/>
              </a:spcBef>
              <a:spcAft>
                <a:spcPts val="1125"/>
              </a:spcAft>
              <a:buNone/>
            </a:pPr>
            <a:r>
              <a:rPr lang="pt-BR" sz="2000" b="1" dirty="0">
                <a:effectLst/>
                <a:latin typeface="Arial" panose="020B0604020202020204" pitchFamily="34" charset="0"/>
              </a:rPr>
              <a:t>IMUNIDADE</a:t>
            </a:r>
          </a:p>
          <a:p>
            <a:pPr algn="just" fontAlgn="base" hangingPunct="0">
              <a:spcBef>
                <a:spcPts val="1125"/>
              </a:spcBef>
              <a:spcAft>
                <a:spcPts val="1125"/>
              </a:spcAft>
              <a:buNone/>
            </a:pPr>
            <a:r>
              <a:rPr lang="pt-BR" sz="1600" b="1" dirty="0">
                <a:effectLst/>
                <a:latin typeface="Arial" panose="020B0604020202020204" pitchFamily="34" charset="0"/>
              </a:rPr>
              <a:t>Art. 8º São imunes ao IBS e à CBS as exportações de bens e de serviços, nos termos do Capítulo V deste Título.</a:t>
            </a:r>
            <a:endParaRPr lang="pt-BR" sz="1600" b="1" dirty="0">
              <a:effectLst/>
            </a:endParaRPr>
          </a:p>
          <a:p>
            <a:pPr algn="just" fontAlgn="base" hangingPunct="0">
              <a:spcBef>
                <a:spcPts val="1125"/>
              </a:spcBef>
              <a:spcAft>
                <a:spcPts val="1125"/>
              </a:spcAft>
              <a:buNone/>
            </a:pPr>
            <a:r>
              <a:rPr lang="pt-BR" sz="1600" b="1" dirty="0">
                <a:effectLst/>
                <a:latin typeface="Arial" panose="020B0604020202020204" pitchFamily="34" charset="0"/>
              </a:rPr>
              <a:t>Art. 9º São imunes também ao IBS e à CBS os fornecimentos:</a:t>
            </a:r>
            <a:endParaRPr lang="pt-BR" sz="1600" b="1" dirty="0">
              <a:effectLst/>
            </a:endParaRPr>
          </a:p>
          <a:p>
            <a:pPr algn="just" fontAlgn="base" hangingPunct="0">
              <a:spcBef>
                <a:spcPts val="1125"/>
              </a:spcBef>
              <a:spcAft>
                <a:spcPts val="1125"/>
              </a:spcAft>
              <a:buNone/>
            </a:pPr>
            <a:r>
              <a:rPr lang="pt-BR" sz="1600" b="1" dirty="0">
                <a:effectLst/>
                <a:latin typeface="Arial" panose="020B0604020202020204" pitchFamily="34" charset="0"/>
              </a:rPr>
              <a:t>I - realizados pela União, pelos Estados, pelo Distrito Federal e pelos Municípios;</a:t>
            </a:r>
            <a:endParaRPr lang="pt-BR" sz="1600" b="1" dirty="0">
              <a:effectLst/>
            </a:endParaRPr>
          </a:p>
          <a:p>
            <a:pPr algn="just" fontAlgn="base" hangingPunct="0">
              <a:spcBef>
                <a:spcPts val="1125"/>
              </a:spcBef>
              <a:spcAft>
                <a:spcPts val="1125"/>
              </a:spcAft>
              <a:buNone/>
            </a:pPr>
            <a:r>
              <a:rPr lang="pt-BR" sz="1600" b="1" dirty="0">
                <a:effectLst/>
                <a:latin typeface="Arial" panose="020B0604020202020204" pitchFamily="34" charset="0"/>
              </a:rPr>
              <a:t>II - realizados por entidades religiosas e templos de qualquer culto, inclusive suas organizações assistenciais e beneficentes;</a:t>
            </a:r>
            <a:endParaRPr lang="pt-BR" sz="1600" b="1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11255729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78D565A-E213-683A-4325-BCE2D3C8D2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B26BC583-60A7-5140-7135-8956630A83BC}"/>
              </a:ext>
            </a:extLst>
          </p:cNvPr>
          <p:cNvSpPr txBox="1"/>
          <p:nvPr/>
        </p:nvSpPr>
        <p:spPr>
          <a:xfrm>
            <a:off x="778212" y="1001949"/>
            <a:ext cx="7587575" cy="34624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fontAlgn="base" hangingPunct="0">
              <a:spcBef>
                <a:spcPts val="1125"/>
              </a:spcBef>
              <a:spcAft>
                <a:spcPts val="1125"/>
              </a:spcAft>
              <a:buNone/>
            </a:pPr>
            <a:r>
              <a:rPr lang="pt-BR" sz="2000" b="1" dirty="0">
                <a:effectLst/>
                <a:latin typeface="Arial" panose="020B0604020202020204" pitchFamily="34" charset="0"/>
              </a:rPr>
              <a:t>IMUNIDADE</a:t>
            </a:r>
          </a:p>
          <a:p>
            <a:pPr algn="just" fontAlgn="base" hangingPunct="0">
              <a:spcBef>
                <a:spcPts val="1125"/>
              </a:spcBef>
              <a:spcAft>
                <a:spcPts val="1125"/>
              </a:spcAft>
              <a:buNone/>
            </a:pPr>
            <a:r>
              <a:rPr lang="pt-BR" sz="1600" b="1" dirty="0">
                <a:effectLst/>
                <a:latin typeface="Arial" panose="020B0604020202020204" pitchFamily="34" charset="0"/>
              </a:rPr>
              <a:t>III - realizados por partidos políticos, inclusive seus institutos e fundações, entidades sindicais dos trabalhadores e instituições de educação e de assistência social, sem fins lucrativos;</a:t>
            </a:r>
            <a:endParaRPr lang="pt-BR" sz="1600" b="1" dirty="0">
              <a:effectLst/>
            </a:endParaRPr>
          </a:p>
          <a:p>
            <a:pPr algn="just" fontAlgn="base" hangingPunct="0">
              <a:spcBef>
                <a:spcPts val="1125"/>
              </a:spcBef>
              <a:spcAft>
                <a:spcPts val="1125"/>
              </a:spcAft>
              <a:buNone/>
            </a:pPr>
            <a:r>
              <a:rPr lang="pt-BR" sz="1600" b="1" dirty="0">
                <a:effectLst/>
                <a:latin typeface="Arial" panose="020B0604020202020204" pitchFamily="34" charset="0"/>
              </a:rPr>
              <a:t>IV - de livros, jornais, periódicos e do papel destinado a sua impressão;</a:t>
            </a:r>
            <a:endParaRPr lang="pt-BR" sz="1600" b="1" dirty="0">
              <a:effectLst/>
            </a:endParaRPr>
          </a:p>
          <a:p>
            <a:pPr algn="just" fontAlgn="base" hangingPunct="0">
              <a:spcBef>
                <a:spcPts val="1125"/>
              </a:spcBef>
              <a:spcAft>
                <a:spcPts val="1125"/>
              </a:spcAft>
              <a:buNone/>
            </a:pPr>
            <a:r>
              <a:rPr lang="pt-BR" sz="1600" b="1" dirty="0">
                <a:effectLst/>
                <a:latin typeface="Arial" panose="020B0604020202020204" pitchFamily="34" charset="0"/>
              </a:rPr>
              <a:t>V - de fonogramas e videofonogramas musicais produzidos no Brasil contendo obras musicais ou literomusicais de autores brasileiros e/ou obras em geral interpretadas por artistas brasileiros, bem como os suportes materiais ou arquivos digitais que os contenham, salvo na etapa de replicação industrial de mídias ópticas de leitura a laser;</a:t>
            </a:r>
            <a:endParaRPr lang="pt-BR" sz="1600" b="1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403285071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2CE87AE-CAE5-0E0F-821E-E443FFA8CE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8EC1A00F-4089-2A8F-782F-B792C9E1CF8E}"/>
              </a:ext>
            </a:extLst>
          </p:cNvPr>
          <p:cNvSpPr txBox="1"/>
          <p:nvPr/>
        </p:nvSpPr>
        <p:spPr>
          <a:xfrm>
            <a:off x="778212" y="1001949"/>
            <a:ext cx="7587575" cy="29700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fontAlgn="base" hangingPunct="0">
              <a:spcBef>
                <a:spcPts val="1125"/>
              </a:spcBef>
              <a:spcAft>
                <a:spcPts val="1125"/>
              </a:spcAft>
              <a:buNone/>
            </a:pPr>
            <a:r>
              <a:rPr lang="pt-BR" sz="2000" b="1" dirty="0">
                <a:effectLst/>
                <a:latin typeface="Arial" panose="020B0604020202020204" pitchFamily="34" charset="0"/>
              </a:rPr>
              <a:t>IMUNIDADE</a:t>
            </a:r>
          </a:p>
          <a:p>
            <a:pPr algn="just" fontAlgn="base" hangingPunct="0">
              <a:spcBef>
                <a:spcPts val="1125"/>
              </a:spcBef>
              <a:spcAft>
                <a:spcPts val="1125"/>
              </a:spcAft>
              <a:buNone/>
            </a:pPr>
            <a:r>
              <a:rPr lang="pt-BR" sz="1600" b="1" dirty="0">
                <a:effectLst/>
                <a:latin typeface="Arial" panose="020B0604020202020204" pitchFamily="34" charset="0"/>
              </a:rPr>
              <a:t>VI - de serviço de comunicação nas modalidades de radiodifusão sonora e de sons e imagens de recepção livre e gratuita; e</a:t>
            </a:r>
            <a:endParaRPr lang="pt-BR" sz="1600" b="1" dirty="0">
              <a:effectLst/>
            </a:endParaRPr>
          </a:p>
          <a:p>
            <a:pPr algn="just" fontAlgn="base" hangingPunct="0">
              <a:spcBef>
                <a:spcPts val="1125"/>
              </a:spcBef>
              <a:spcAft>
                <a:spcPts val="1125"/>
              </a:spcAft>
              <a:buNone/>
            </a:pPr>
            <a:r>
              <a:rPr lang="pt-BR" sz="1600" b="1" dirty="0">
                <a:effectLst/>
                <a:latin typeface="Arial" panose="020B0604020202020204" pitchFamily="34" charset="0"/>
              </a:rPr>
              <a:t>VII - de ouro, quando definido em lei como ativo financeiro ou instrumento cambial.</a:t>
            </a:r>
            <a:endParaRPr lang="pt-BR" sz="1600" b="1" dirty="0">
              <a:effectLst/>
            </a:endParaRPr>
          </a:p>
          <a:p>
            <a:pPr algn="just" fontAlgn="base" hangingPunct="0">
              <a:spcBef>
                <a:spcPts val="1125"/>
              </a:spcBef>
              <a:spcAft>
                <a:spcPts val="1125"/>
              </a:spcAft>
              <a:buNone/>
            </a:pPr>
            <a:r>
              <a:rPr lang="pt-BR" sz="1600" b="1" dirty="0">
                <a:effectLst/>
                <a:latin typeface="Arial" panose="020B0604020202020204" pitchFamily="34" charset="0"/>
              </a:rPr>
              <a:t>§ 1º A imunidade prevista no inciso I do </a:t>
            </a:r>
            <a:r>
              <a:rPr lang="pt-BR" sz="1600" b="1" i="1" dirty="0">
                <a:effectLst/>
                <a:latin typeface="Arial" panose="020B0604020202020204" pitchFamily="34" charset="0"/>
              </a:rPr>
              <a:t>caput</a:t>
            </a:r>
            <a:r>
              <a:rPr lang="pt-BR" sz="1600" b="1" dirty="0">
                <a:effectLst/>
                <a:latin typeface="Arial" panose="020B0604020202020204" pitchFamily="34" charset="0"/>
              </a:rPr>
              <a:t> deste artigo é extensiva às autarquias e às fundações instituídas e mantidas pelo poder público e à empresa pública prestadora de serviço postal, bem como:</a:t>
            </a:r>
            <a:endParaRPr lang="pt-BR" sz="1600" b="1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69436199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E838630-FD76-C58D-4694-47BBD10BC3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C3360814-9973-631D-1EC3-D46440D05CCC}"/>
              </a:ext>
            </a:extLst>
          </p:cNvPr>
          <p:cNvSpPr txBox="1"/>
          <p:nvPr/>
        </p:nvSpPr>
        <p:spPr>
          <a:xfrm>
            <a:off x="778212" y="1001949"/>
            <a:ext cx="7587575" cy="32162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fontAlgn="base" hangingPunct="0">
              <a:spcBef>
                <a:spcPts val="1125"/>
              </a:spcBef>
              <a:spcAft>
                <a:spcPts val="1125"/>
              </a:spcAft>
              <a:buNone/>
            </a:pPr>
            <a:r>
              <a:rPr lang="pt-BR" sz="2000" b="1" dirty="0">
                <a:effectLst/>
                <a:latin typeface="Arial" panose="020B0604020202020204" pitchFamily="34" charset="0"/>
              </a:rPr>
              <a:t>IMUNIDADE</a:t>
            </a:r>
          </a:p>
          <a:p>
            <a:pPr algn="just" fontAlgn="base" hangingPunct="0">
              <a:spcBef>
                <a:spcPts val="1125"/>
              </a:spcBef>
              <a:spcAft>
                <a:spcPts val="1125"/>
              </a:spcAft>
              <a:buNone/>
            </a:pPr>
            <a:r>
              <a:rPr lang="pt-BR" sz="1600" b="1" dirty="0">
                <a:latin typeface="Arial" panose="020B0604020202020204" pitchFamily="34" charset="0"/>
              </a:rPr>
              <a:t>I - compreende somente as operações relacionadas com as suas finalidades essenciais ou as delas decorrentes;</a:t>
            </a:r>
            <a:endParaRPr lang="pt-BR" sz="1600" b="1" dirty="0">
              <a:effectLst/>
              <a:latin typeface="Arial" panose="020B0604020202020204" pitchFamily="34" charset="0"/>
            </a:endParaRPr>
          </a:p>
          <a:p>
            <a:pPr algn="just" fontAlgn="base" hangingPunct="0">
              <a:spcBef>
                <a:spcPts val="1125"/>
              </a:spcBef>
              <a:spcAft>
                <a:spcPts val="1125"/>
              </a:spcAft>
              <a:buNone/>
            </a:pPr>
            <a:r>
              <a:rPr lang="pt-BR" sz="1600" b="1" dirty="0">
                <a:effectLst/>
                <a:latin typeface="Arial" panose="020B0604020202020204" pitchFamily="34" charset="0"/>
              </a:rPr>
              <a:t>II - não se aplica às operações relacionadas com exploração de atividades econômicas regidas pelas normas aplicáveis a empreendimentos privados ou em que haja contraprestação ou pagamento de preços ou tarifas pelo usuário; e</a:t>
            </a:r>
            <a:endParaRPr lang="pt-BR" sz="1600" b="1" dirty="0">
              <a:effectLst/>
            </a:endParaRPr>
          </a:p>
          <a:p>
            <a:pPr algn="just" fontAlgn="base" hangingPunct="0">
              <a:spcBef>
                <a:spcPts val="1125"/>
              </a:spcBef>
              <a:spcAft>
                <a:spcPts val="1125"/>
              </a:spcAft>
              <a:buNone/>
            </a:pPr>
            <a:r>
              <a:rPr lang="pt-BR" sz="1600" b="1" dirty="0">
                <a:effectLst/>
                <a:latin typeface="Arial" panose="020B0604020202020204" pitchFamily="34" charset="0"/>
              </a:rPr>
              <a:t>III - não exonera o promitente comprador da obrigação de pagar tributo relativamente a bem imóvel.</a:t>
            </a:r>
          </a:p>
        </p:txBody>
      </p:sp>
    </p:spTree>
    <p:extLst>
      <p:ext uri="{BB962C8B-B14F-4D97-AF65-F5344CB8AC3E}">
        <p14:creationId xmlns:p14="http://schemas.microsoft.com/office/powerpoint/2010/main" val="341294001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5757124-DB38-3876-5ADD-81896FF8D7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83B5AAB9-6486-37F4-4DA8-AF3E5A70C985}"/>
              </a:ext>
            </a:extLst>
          </p:cNvPr>
          <p:cNvSpPr txBox="1"/>
          <p:nvPr/>
        </p:nvSpPr>
        <p:spPr>
          <a:xfrm>
            <a:off x="778212" y="1001949"/>
            <a:ext cx="7587575" cy="37087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fontAlgn="base" hangingPunct="0">
              <a:spcBef>
                <a:spcPts val="1125"/>
              </a:spcBef>
              <a:spcAft>
                <a:spcPts val="1125"/>
              </a:spcAft>
              <a:buNone/>
            </a:pPr>
            <a:r>
              <a:rPr lang="pt-BR" sz="2000" b="1" dirty="0">
                <a:effectLst/>
                <a:latin typeface="Arial" panose="020B0604020202020204" pitchFamily="34" charset="0"/>
              </a:rPr>
              <a:t>IMUNIDADE</a:t>
            </a:r>
          </a:p>
          <a:p>
            <a:pPr algn="just" fontAlgn="base" hangingPunct="0">
              <a:spcBef>
                <a:spcPts val="1125"/>
              </a:spcBef>
              <a:spcAft>
                <a:spcPts val="1125"/>
              </a:spcAft>
              <a:buNone/>
            </a:pPr>
            <a:r>
              <a:rPr lang="pt-BR" sz="1600" b="1" dirty="0">
                <a:latin typeface="Arial" panose="020B0604020202020204" pitchFamily="34" charset="0"/>
              </a:rPr>
              <a:t>§ 2º Para efeitos do disposto no inciso II do caput deste artigo, considera-se:</a:t>
            </a:r>
          </a:p>
          <a:p>
            <a:pPr algn="just" fontAlgn="base" hangingPunct="0">
              <a:spcBef>
                <a:spcPts val="1125"/>
              </a:spcBef>
              <a:spcAft>
                <a:spcPts val="1125"/>
              </a:spcAft>
              <a:buNone/>
            </a:pPr>
            <a:r>
              <a:rPr lang="pt-BR" sz="1600" b="1" dirty="0">
                <a:latin typeface="Arial" panose="020B0604020202020204" pitchFamily="34" charset="0"/>
              </a:rPr>
              <a:t>I - entidade religiosa e templo de qualquer culto a pessoa jurídica de direito privado sem fins lucrativos que tem como objetivos professar a fé religiosa e praticar a religião; e</a:t>
            </a:r>
          </a:p>
          <a:p>
            <a:pPr algn="just" fontAlgn="base" hangingPunct="0">
              <a:spcBef>
                <a:spcPts val="1125"/>
              </a:spcBef>
              <a:spcAft>
                <a:spcPts val="1125"/>
              </a:spcAft>
              <a:buNone/>
            </a:pPr>
            <a:r>
              <a:rPr lang="pt-BR" sz="1600" b="1" dirty="0">
                <a:latin typeface="Arial" panose="020B0604020202020204" pitchFamily="34" charset="0"/>
              </a:rPr>
              <a:t>II - organização assistencial e beneficente a pessoa jurídica de direito privado sem fins lucrativos vinculada e mantida por entidade religiosa e templo de qualquer culto, que fornece bens e serviços na área de assistência social, sem discriminação ou exigência de qualquer natureza aos assistidos.</a:t>
            </a:r>
          </a:p>
        </p:txBody>
      </p:sp>
    </p:spTree>
    <p:extLst>
      <p:ext uri="{BB962C8B-B14F-4D97-AF65-F5344CB8AC3E}">
        <p14:creationId xmlns:p14="http://schemas.microsoft.com/office/powerpoint/2010/main" val="42189525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659B33B-1F9E-7A06-331B-F01B654F84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EBD16020-C7C5-0D20-6F0B-E040C397A481}"/>
              </a:ext>
            </a:extLst>
          </p:cNvPr>
          <p:cNvSpPr txBox="1"/>
          <p:nvPr/>
        </p:nvSpPr>
        <p:spPr>
          <a:xfrm>
            <a:off x="778212" y="1001949"/>
            <a:ext cx="7587575" cy="26879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fontAlgn="base" hangingPunct="0">
              <a:spcBef>
                <a:spcPts val="1125"/>
              </a:spcBef>
              <a:spcAft>
                <a:spcPts val="1125"/>
              </a:spcAft>
              <a:buNone/>
            </a:pPr>
            <a:r>
              <a:rPr lang="pt-BR" sz="2000" b="1" dirty="0">
                <a:effectLst/>
                <a:latin typeface="Arial" panose="020B0604020202020204" pitchFamily="34" charset="0"/>
              </a:rPr>
              <a:t>IMUNIDADE</a:t>
            </a:r>
          </a:p>
          <a:p>
            <a:pPr algn="just" fontAlgn="base" hangingPunct="0">
              <a:spcBef>
                <a:spcPts val="1125"/>
              </a:spcBef>
              <a:spcAft>
                <a:spcPts val="1125"/>
              </a:spcAft>
              <a:buNone/>
            </a:pPr>
            <a:r>
              <a:rPr lang="pt-BR" sz="1600" b="1" dirty="0">
                <a:latin typeface="Arial" panose="020B0604020202020204" pitchFamily="34" charset="0"/>
              </a:rPr>
              <a:t>§ 3º A imunidade prevista no inciso III do caput deste artigo aplica-se, exclusivamente, às pessoas jurídicas sem fins lucrativos que cumpram, de forma cumulativa, os requisitos previstos no art. 14 da Lei nº 5.172, de 25 de outubro de 1966 (Código Tributário Nacional).</a:t>
            </a:r>
          </a:p>
          <a:p>
            <a:pPr algn="just" fontAlgn="base" hangingPunct="0">
              <a:spcBef>
                <a:spcPts val="1125"/>
              </a:spcBef>
              <a:spcAft>
                <a:spcPts val="1125"/>
              </a:spcAft>
              <a:buNone/>
            </a:pPr>
            <a:r>
              <a:rPr lang="pt-BR" sz="1600" b="1" dirty="0">
                <a:latin typeface="Arial" panose="020B0604020202020204" pitchFamily="34" charset="0"/>
              </a:rPr>
              <a:t>§ 4º As imunidades das entidades previstas nos incisos I a III do caput deste artigo não se aplicam às suas aquisições de bens materiais e imateriais, inclusive direitos, e serviços.</a:t>
            </a:r>
          </a:p>
        </p:txBody>
      </p:sp>
    </p:spTree>
    <p:extLst>
      <p:ext uri="{BB962C8B-B14F-4D97-AF65-F5344CB8AC3E}">
        <p14:creationId xmlns:p14="http://schemas.microsoft.com/office/powerpoint/2010/main" val="271022769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1E4B5E3-5DB7-D296-02FF-6676CD901E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2BB60E4A-4E6E-DFEB-85D6-83D282D9C81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3475" y="1014412"/>
            <a:ext cx="6877050" cy="3114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03255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7B10F89-C0F3-D5B8-DCFF-3E73D337DF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D241C2D6-5FEF-7B19-0459-1735E20EECA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2487" y="1630903"/>
            <a:ext cx="7439025" cy="2543175"/>
          </a:xfrm>
          <a:prstGeom prst="rect">
            <a:avLst/>
          </a:prstGeom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55903F4D-E68E-20A3-D764-465298DCF86A}"/>
              </a:ext>
            </a:extLst>
          </p:cNvPr>
          <p:cNvSpPr txBox="1"/>
          <p:nvPr/>
        </p:nvSpPr>
        <p:spPr>
          <a:xfrm>
            <a:off x="2310803" y="969422"/>
            <a:ext cx="460735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000" b="1" dirty="0"/>
              <a:t>A FISCALIZAÇÃO ESTÁ MUDANDO!</a:t>
            </a:r>
          </a:p>
        </p:txBody>
      </p:sp>
    </p:spTree>
    <p:extLst>
      <p:ext uri="{BB962C8B-B14F-4D97-AF65-F5344CB8AC3E}">
        <p14:creationId xmlns:p14="http://schemas.microsoft.com/office/powerpoint/2010/main" val="30905715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pt-BR" dirty="0"/>
            </a:b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223534" y="1481075"/>
            <a:ext cx="5032848" cy="3263504"/>
          </a:xfrm>
        </p:spPr>
        <p:txBody>
          <a:bodyPr>
            <a:normAutofit fontScale="77500" lnSpcReduction="20000"/>
          </a:bodyPr>
          <a:lstStyle/>
          <a:p>
            <a:r>
              <a:rPr lang="pt-BR" sz="495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5250" dirty="0">
                <a:latin typeface="Arial" panose="020B0604020202020204" pitchFamily="34" charset="0"/>
                <a:cs typeface="Arial" panose="020B0604020202020204" pitchFamily="34" charset="0"/>
              </a:rPr>
              <a:t>Das 9 h até 12 h</a:t>
            </a:r>
          </a:p>
          <a:p>
            <a:pPr marL="0" indent="0">
              <a:buNone/>
            </a:pPr>
            <a:endParaRPr lang="pt-BR" sz="13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pt-BR" sz="5250" dirty="0">
                <a:latin typeface="Arial" panose="020B0604020202020204" pitchFamily="34" charset="0"/>
                <a:cs typeface="Arial" panose="020B0604020202020204" pitchFamily="34" charset="0"/>
              </a:rPr>
              <a:t>  Intervalo: 10:30 h</a:t>
            </a:r>
          </a:p>
          <a:p>
            <a:pPr marL="0" indent="0">
              <a:buNone/>
            </a:pPr>
            <a:endParaRPr lang="pt-BR" sz="525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pt-BR" sz="5250" dirty="0">
                <a:latin typeface="Arial" panose="020B0604020202020204" pitchFamily="34" charset="0"/>
                <a:cs typeface="Arial" panose="020B0604020202020204" pitchFamily="34" charset="0"/>
              </a:rPr>
              <a:t> Das 14 h até 17 h</a:t>
            </a:r>
          </a:p>
          <a:p>
            <a:pPr marL="0" indent="0">
              <a:buNone/>
            </a:pPr>
            <a:endParaRPr lang="pt-BR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pt-BR" sz="5250" dirty="0">
                <a:latin typeface="Arial" panose="020B0604020202020204" pitchFamily="34" charset="0"/>
                <a:cs typeface="Arial" panose="020B0604020202020204" pitchFamily="34" charset="0"/>
              </a:rPr>
              <a:t>  Intervalo: 15:30 h</a:t>
            </a:r>
            <a:endParaRPr lang="pt-BR" sz="49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1444" y="491364"/>
            <a:ext cx="994412" cy="827254"/>
          </a:xfrm>
          <a:prstGeom prst="rect">
            <a:avLst/>
          </a:prstGeom>
        </p:spPr>
      </p:pic>
      <p:sp>
        <p:nvSpPr>
          <p:cNvPr id="5" name="CaixaDeTexto 4"/>
          <p:cNvSpPr txBox="1"/>
          <p:nvPr/>
        </p:nvSpPr>
        <p:spPr>
          <a:xfrm>
            <a:off x="1223534" y="487620"/>
            <a:ext cx="2083377" cy="8540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>
              <a:buClrTx/>
            </a:pPr>
            <a:r>
              <a:rPr lang="pt-BR" sz="3600" kern="12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Período:</a:t>
            </a:r>
          </a:p>
          <a:p>
            <a:pPr defTabSz="685800">
              <a:buClrTx/>
            </a:pPr>
            <a:endParaRPr lang="pt-BR" sz="1350" kern="1200" dirty="0">
              <a:solidFill>
                <a:prstClr val="black"/>
              </a:solidFill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92136145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80C1E8D-485F-A560-3765-9150C5A3E9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>
            <a:extLst>
              <a:ext uri="{FF2B5EF4-FFF2-40B4-BE49-F238E27FC236}">
                <a16:creationId xmlns:a16="http://schemas.microsoft.com/office/drawing/2014/main" id="{0DAB6AE1-84A6-EF79-E7A2-D940A0C4405B}"/>
              </a:ext>
            </a:extLst>
          </p:cNvPr>
          <p:cNvSpPr txBox="1"/>
          <p:nvPr/>
        </p:nvSpPr>
        <p:spPr>
          <a:xfrm>
            <a:off x="2310803" y="969422"/>
            <a:ext cx="460735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000" b="1" dirty="0"/>
              <a:t>A FISCALIZAÇÃO ESTÁ MUDANDO!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2E44BAA5-1274-F796-EFDB-19FDDB4DC36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2500" y="976312"/>
            <a:ext cx="7239000" cy="3190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1467833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6AEF1CF-CFE5-2E23-CAB6-C350081916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C3593E45-D25F-8478-A9B0-6722393BEDA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0087" y="738187"/>
            <a:ext cx="7743825" cy="3667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3680157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F00840E-C445-F18A-685F-3EB21E0C18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148E15D4-7D66-E789-57A2-2BF635C36EC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0550" y="559644"/>
            <a:ext cx="7962900" cy="4257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7131329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430DF4B-A715-D13F-3B42-DF04D42581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56EE89D7-84E2-26BD-2C7B-D6278B464AD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7015" y="827560"/>
            <a:ext cx="5095875" cy="3838575"/>
          </a:xfrm>
          <a:prstGeom prst="rect">
            <a:avLst/>
          </a:prstGeom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EBE09981-D87E-19D5-FFF8-10AB438444BB}"/>
              </a:ext>
            </a:extLst>
          </p:cNvPr>
          <p:cNvSpPr txBox="1"/>
          <p:nvPr/>
        </p:nvSpPr>
        <p:spPr>
          <a:xfrm rot="542018">
            <a:off x="6615916" y="904672"/>
            <a:ext cx="1750800" cy="31700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0000" b="1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305234444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143" y="0"/>
            <a:ext cx="9141714" cy="5143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685800">
              <a:buClrTx/>
            </a:pPr>
            <a:endParaRPr lang="en-US" sz="1350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2" name="Imagem 1" descr="Interface gráfica do usuário, Aplicativo&#10;&#10;Descrição gerada automaticamente">
            <a:extLst>
              <a:ext uri="{FF2B5EF4-FFF2-40B4-BE49-F238E27FC236}">
                <a16:creationId xmlns:a16="http://schemas.microsoft.com/office/drawing/2014/main" id="{EFA6702C-1AFB-9021-B222-33DD4C9F7B4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9"/>
          <a:stretch/>
        </p:blipFill>
        <p:spPr>
          <a:xfrm>
            <a:off x="15" y="961"/>
            <a:ext cx="9143985" cy="51425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0239387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>
            <a:extLst>
              <a:ext uri="{FF2B5EF4-FFF2-40B4-BE49-F238E27FC236}">
                <a16:creationId xmlns:a16="http://schemas.microsoft.com/office/drawing/2014/main" id="{8D0C6B1C-9446-AE38-27F9-21D8AA64030E}"/>
              </a:ext>
            </a:extLst>
          </p:cNvPr>
          <p:cNvSpPr/>
          <p:nvPr/>
        </p:nvSpPr>
        <p:spPr>
          <a:xfrm>
            <a:off x="2221992" y="2276856"/>
            <a:ext cx="260604" cy="370332"/>
          </a:xfrm>
          <a:prstGeom prst="rect">
            <a:avLst/>
          </a:prstGeom>
          <a:solidFill>
            <a:srgbClr val="2E3B4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</a:pPr>
            <a:endParaRPr lang="pt-BR" sz="1350" kern="120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63EDA9F6-2A2D-4289-9476-8BDB74EDE36E}"/>
              </a:ext>
            </a:extLst>
          </p:cNvPr>
          <p:cNvSpPr txBox="1"/>
          <p:nvPr/>
        </p:nvSpPr>
        <p:spPr>
          <a:xfrm>
            <a:off x="2158160" y="2122462"/>
            <a:ext cx="717452" cy="6232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>
              <a:buClrTx/>
            </a:pPr>
            <a:r>
              <a:rPr lang="pt-BR" sz="3450" b="1" kern="1200" dirty="0">
                <a:solidFill>
                  <a:prstClr val="white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</a:t>
            </a:r>
          </a:p>
        </p:txBody>
      </p:sp>
      <p:sp>
        <p:nvSpPr>
          <p:cNvPr id="4" name="Freeform 5">
            <a:extLst>
              <a:ext uri="{FF2B5EF4-FFF2-40B4-BE49-F238E27FC236}">
                <a16:creationId xmlns:a16="http://schemas.microsoft.com/office/drawing/2014/main" id="{0B19AE88-B87A-F4A3-5B66-B96CC8311286}"/>
              </a:ext>
            </a:extLst>
          </p:cNvPr>
          <p:cNvSpPr/>
          <p:nvPr/>
        </p:nvSpPr>
        <p:spPr>
          <a:xfrm>
            <a:off x="873938" y="3384921"/>
            <a:ext cx="455288" cy="455288"/>
          </a:xfrm>
          <a:custGeom>
            <a:avLst/>
            <a:gdLst/>
            <a:ahLst/>
            <a:cxnLst/>
            <a:rect l="l" t="t" r="r" b="b"/>
            <a:pathLst>
              <a:path w="1400609" h="1400609">
                <a:moveTo>
                  <a:pt x="0" y="0"/>
                </a:moveTo>
                <a:lnTo>
                  <a:pt x="1400609" y="0"/>
                </a:lnTo>
                <a:lnTo>
                  <a:pt x="1400609" y="1400609"/>
                </a:lnTo>
                <a:lnTo>
                  <a:pt x="0" y="140060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5" name="Freeform 6">
            <a:extLst>
              <a:ext uri="{FF2B5EF4-FFF2-40B4-BE49-F238E27FC236}">
                <a16:creationId xmlns:a16="http://schemas.microsoft.com/office/drawing/2014/main" id="{1FA280A5-7D7C-D267-890F-5894284F1474}"/>
              </a:ext>
            </a:extLst>
          </p:cNvPr>
          <p:cNvSpPr/>
          <p:nvPr/>
        </p:nvSpPr>
        <p:spPr>
          <a:xfrm>
            <a:off x="3270636" y="3325529"/>
            <a:ext cx="574071" cy="574071"/>
          </a:xfrm>
          <a:custGeom>
            <a:avLst/>
            <a:gdLst/>
            <a:ahLst/>
            <a:cxnLst/>
            <a:rect l="l" t="t" r="r" b="b"/>
            <a:pathLst>
              <a:path w="1766023" h="1766023">
                <a:moveTo>
                  <a:pt x="0" y="0"/>
                </a:moveTo>
                <a:lnTo>
                  <a:pt x="1766023" y="0"/>
                </a:lnTo>
                <a:lnTo>
                  <a:pt x="1766023" y="1766023"/>
                </a:lnTo>
                <a:lnTo>
                  <a:pt x="0" y="1766023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343A5BAA-091A-1503-FD04-DCC69013175D}"/>
              </a:ext>
            </a:extLst>
          </p:cNvPr>
          <p:cNvSpPr txBox="1"/>
          <p:nvPr/>
        </p:nvSpPr>
        <p:spPr>
          <a:xfrm>
            <a:off x="1273249" y="3443287"/>
            <a:ext cx="198461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pt-BR" sz="16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willianoliveiracwb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AC35CBE9-F7F7-9CF4-C9BA-C5566A0B902D}"/>
              </a:ext>
            </a:extLst>
          </p:cNvPr>
          <p:cNvSpPr txBox="1"/>
          <p:nvPr/>
        </p:nvSpPr>
        <p:spPr>
          <a:xfrm>
            <a:off x="3670924" y="3443287"/>
            <a:ext cx="208892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pt-BR" sz="16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willianoliveira.cwb</a:t>
            </a:r>
          </a:p>
        </p:txBody>
      </p:sp>
    </p:spTree>
    <p:extLst>
      <p:ext uri="{BB962C8B-B14F-4D97-AF65-F5344CB8AC3E}">
        <p14:creationId xmlns:p14="http://schemas.microsoft.com/office/powerpoint/2010/main" val="3459097184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380059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6369955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0">
          <a:extLst>
            <a:ext uri="{FF2B5EF4-FFF2-40B4-BE49-F238E27FC236}">
              <a16:creationId xmlns:a16="http://schemas.microsoft.com/office/drawing/2014/main" id="{E79BCB39-48F0-DFC5-7E81-9F50118281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" name="Google Shape;61;p14">
            <a:extLst>
              <a:ext uri="{FF2B5EF4-FFF2-40B4-BE49-F238E27FC236}">
                <a16:creationId xmlns:a16="http://schemas.microsoft.com/office/drawing/2014/main" id="{42E3CD2A-71A9-D062-04E7-13FA887BC0BE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399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21280D2E-92E0-B422-BFD1-FAEA05037AC4}"/>
              </a:ext>
            </a:extLst>
          </p:cNvPr>
          <p:cNvSpPr txBox="1"/>
          <p:nvPr/>
        </p:nvSpPr>
        <p:spPr>
          <a:xfrm>
            <a:off x="856343" y="1530015"/>
            <a:ext cx="6429828" cy="25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pt-BR" sz="1800" b="1" dirty="0">
                <a:solidFill>
                  <a:srgbClr val="002060"/>
                </a:solidFill>
              </a:rPr>
              <a:t>Emenda Constitucional n.º 132/2023</a:t>
            </a:r>
          </a:p>
          <a:p>
            <a:pPr algn="just"/>
            <a:endParaRPr lang="pt-BR" sz="1800" b="1" dirty="0">
              <a:solidFill>
                <a:srgbClr val="002060"/>
              </a:solidFill>
            </a:endParaRP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pt-BR" sz="1800" b="1" dirty="0">
                <a:solidFill>
                  <a:srgbClr val="002060"/>
                </a:solidFill>
              </a:rPr>
              <a:t>Lei Complementar n.º 214/2025 (Institui IBS/CBS)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endParaRPr lang="pt-BR" sz="1800" b="1" dirty="0">
              <a:solidFill>
                <a:srgbClr val="002060"/>
              </a:solidFill>
            </a:endParaRP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pt-BR" sz="1800" b="1" dirty="0">
                <a:solidFill>
                  <a:srgbClr val="002060"/>
                </a:solidFill>
              </a:rPr>
              <a:t>Lei Complementar n.º 227/2026 (Institui o CG-IBS)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endParaRPr lang="pt-BR" sz="1800" b="1" dirty="0">
              <a:solidFill>
                <a:srgbClr val="002060"/>
              </a:solidFill>
            </a:endParaRP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pt-BR" sz="1800" b="1" dirty="0">
                <a:solidFill>
                  <a:srgbClr val="002060"/>
                </a:solidFill>
              </a:rPr>
              <a:t>Regulamento da CBS e do IBS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endParaRPr lang="pt-BR" sz="1800" b="1" dirty="0">
              <a:solidFill>
                <a:srgbClr val="002060"/>
              </a:solidFill>
            </a:endParaRP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pt-BR" sz="1800" b="1" dirty="0">
                <a:solidFill>
                  <a:srgbClr val="002060"/>
                </a:solidFill>
              </a:rPr>
              <a:t>Normativas internas</a:t>
            </a:r>
            <a:endParaRPr lang="pt-BR" sz="1800" b="1" dirty="0"/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20AEB7E6-6C0F-2B60-FE0F-1D34D57D6BB8}"/>
              </a:ext>
            </a:extLst>
          </p:cNvPr>
          <p:cNvSpPr txBox="1"/>
          <p:nvPr/>
        </p:nvSpPr>
        <p:spPr>
          <a:xfrm>
            <a:off x="856343" y="538815"/>
            <a:ext cx="729081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000" b="1" dirty="0"/>
              <a:t>Reforma até o momento!</a:t>
            </a:r>
          </a:p>
        </p:txBody>
      </p:sp>
    </p:spTree>
    <p:extLst>
      <p:ext uri="{BB962C8B-B14F-4D97-AF65-F5344CB8AC3E}">
        <p14:creationId xmlns:p14="http://schemas.microsoft.com/office/powerpoint/2010/main" val="400889401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0">
          <a:extLst>
            <a:ext uri="{FF2B5EF4-FFF2-40B4-BE49-F238E27FC236}">
              <a16:creationId xmlns:a16="http://schemas.microsoft.com/office/drawing/2014/main" id="{6FAB27FE-BDF6-94B5-8627-9027D17AF1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" name="Google Shape;61;p14">
            <a:extLst>
              <a:ext uri="{FF2B5EF4-FFF2-40B4-BE49-F238E27FC236}">
                <a16:creationId xmlns:a16="http://schemas.microsoft.com/office/drawing/2014/main" id="{88DBF4F9-DAC5-5FFE-D568-764C44EF98E2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399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Retângulo: Canto Dobrado 11">
            <a:extLst>
              <a:ext uri="{FF2B5EF4-FFF2-40B4-BE49-F238E27FC236}">
                <a16:creationId xmlns:a16="http://schemas.microsoft.com/office/drawing/2014/main" id="{A5BA0FF4-4C9B-AEC5-88F3-01071D7A3BF0}"/>
              </a:ext>
            </a:extLst>
          </p:cNvPr>
          <p:cNvSpPr/>
          <p:nvPr/>
        </p:nvSpPr>
        <p:spPr>
          <a:xfrm>
            <a:off x="1126699" y="1061688"/>
            <a:ext cx="4487023" cy="3186221"/>
          </a:xfrm>
          <a:prstGeom prst="foldedCorner">
            <a:avLst/>
          </a:prstGeom>
          <a:solidFill>
            <a:srgbClr val="002060"/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10" name="Picture 5">
            <a:extLst>
              <a:ext uri="{FF2B5EF4-FFF2-40B4-BE49-F238E27FC236}">
                <a16:creationId xmlns:a16="http://schemas.microsoft.com/office/drawing/2014/main" id="{8BBDF415-D089-E78B-C2B1-D356D5C0E15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8561" y="723088"/>
            <a:ext cx="4691930" cy="3820949"/>
          </a:xfrm>
          <a:prstGeom prst="rect">
            <a:avLst/>
          </a:prstGeom>
        </p:spPr>
      </p:pic>
      <p:sp>
        <p:nvSpPr>
          <p:cNvPr id="13" name="CaixaDeTexto 12">
            <a:extLst>
              <a:ext uri="{FF2B5EF4-FFF2-40B4-BE49-F238E27FC236}">
                <a16:creationId xmlns:a16="http://schemas.microsoft.com/office/drawing/2014/main" id="{E839900D-6553-309E-1ABC-E6D06B7F965C}"/>
              </a:ext>
            </a:extLst>
          </p:cNvPr>
          <p:cNvSpPr txBox="1"/>
          <p:nvPr/>
        </p:nvSpPr>
        <p:spPr>
          <a:xfrm>
            <a:off x="1349902" y="438534"/>
            <a:ext cx="686908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dirty="0"/>
              <a:t>R$ 1,4 trilhão em 2024</a:t>
            </a:r>
          </a:p>
        </p:txBody>
      </p:sp>
      <p:sp>
        <p:nvSpPr>
          <p:cNvPr id="17" name="CaixaDeTexto 16">
            <a:extLst>
              <a:ext uri="{FF2B5EF4-FFF2-40B4-BE49-F238E27FC236}">
                <a16:creationId xmlns:a16="http://schemas.microsoft.com/office/drawing/2014/main" id="{4798DBA5-2D35-B5BE-8359-33735FFF9671}"/>
              </a:ext>
            </a:extLst>
          </p:cNvPr>
          <p:cNvSpPr txBox="1"/>
          <p:nvPr/>
        </p:nvSpPr>
        <p:spPr>
          <a:xfrm>
            <a:off x="6071939" y="1602254"/>
            <a:ext cx="729081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000" b="1" dirty="0"/>
              <a:t>Reforma</a:t>
            </a:r>
          </a:p>
          <a:p>
            <a:r>
              <a:rPr lang="pt-BR" sz="4000" b="1" dirty="0"/>
              <a:t>Sobre o</a:t>
            </a:r>
          </a:p>
          <a:p>
            <a:r>
              <a:rPr lang="pt-BR" sz="4000" b="1" dirty="0"/>
              <a:t>Consumo</a:t>
            </a: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A6674394-8232-0844-5BCE-0E2FE7D300A0}"/>
              </a:ext>
            </a:extLst>
          </p:cNvPr>
          <p:cNvSpPr txBox="1"/>
          <p:nvPr/>
        </p:nvSpPr>
        <p:spPr>
          <a:xfrm>
            <a:off x="4408381" y="4242085"/>
            <a:ext cx="75212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/>
              <a:t>bilhões</a:t>
            </a:r>
          </a:p>
        </p:txBody>
      </p:sp>
    </p:spTree>
    <p:extLst>
      <p:ext uri="{BB962C8B-B14F-4D97-AF65-F5344CB8AC3E}">
        <p14:creationId xmlns:p14="http://schemas.microsoft.com/office/powerpoint/2010/main" val="263172092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361A21A-1385-3AD7-8074-85EF96D771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tângulo 10">
            <a:extLst>
              <a:ext uri="{FF2B5EF4-FFF2-40B4-BE49-F238E27FC236}">
                <a16:creationId xmlns:a16="http://schemas.microsoft.com/office/drawing/2014/main" id="{BC4E1704-58F3-F66E-50E5-445137943135}"/>
              </a:ext>
            </a:extLst>
          </p:cNvPr>
          <p:cNvSpPr/>
          <p:nvPr/>
        </p:nvSpPr>
        <p:spPr>
          <a:xfrm>
            <a:off x="-66367" y="-58993"/>
            <a:ext cx="9298858" cy="5331542"/>
          </a:xfrm>
          <a:prstGeom prst="rect">
            <a:avLst/>
          </a:prstGeom>
          <a:solidFill>
            <a:srgbClr val="EBEFF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</a:pPr>
            <a:endParaRPr lang="pt-BR" sz="1350" kern="1200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10" name="Imagem 9">
            <a:extLst>
              <a:ext uri="{FF2B5EF4-FFF2-40B4-BE49-F238E27FC236}">
                <a16:creationId xmlns:a16="http://schemas.microsoft.com/office/drawing/2014/main" id="{92AFCA42-47D0-0BE1-75A9-50AE82514B0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0250" y="0"/>
            <a:ext cx="51435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615035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0058C44-B4F8-B2DF-FEF0-C00760AA3A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tângulo 10">
            <a:extLst>
              <a:ext uri="{FF2B5EF4-FFF2-40B4-BE49-F238E27FC236}">
                <a16:creationId xmlns:a16="http://schemas.microsoft.com/office/drawing/2014/main" id="{3D85FC8D-21B1-085B-2F40-CAF9AF4C9247}"/>
              </a:ext>
            </a:extLst>
          </p:cNvPr>
          <p:cNvSpPr/>
          <p:nvPr/>
        </p:nvSpPr>
        <p:spPr>
          <a:xfrm>
            <a:off x="-66367" y="-58993"/>
            <a:ext cx="9298858" cy="5331542"/>
          </a:xfrm>
          <a:prstGeom prst="rect">
            <a:avLst/>
          </a:prstGeom>
          <a:solidFill>
            <a:srgbClr val="EBEFF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</a:pPr>
            <a:endParaRPr lang="pt-BR" sz="1350" kern="1200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B34C0EDF-CEE3-098A-51D9-1E05DFF01A1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0250" y="0"/>
            <a:ext cx="51435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2810871"/>
      </p:ext>
    </p:extLst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15854</TotalTime>
  <Words>1313</Words>
  <Application>Microsoft Office PowerPoint</Application>
  <PresentationFormat>Apresentação na tela (16:9)</PresentationFormat>
  <Paragraphs>156</Paragraphs>
  <Slides>46</Slides>
  <Notes>13</Notes>
  <HiddenSlides>0</HiddenSlides>
  <MMClips>0</MMClips>
  <ScaleCrop>false</ScaleCrop>
  <HeadingPairs>
    <vt:vector size="6" baseType="variant">
      <vt:variant>
        <vt:lpstr>Fontes usadas</vt:lpstr>
      </vt:variant>
      <vt:variant>
        <vt:i4>5</vt:i4>
      </vt:variant>
      <vt:variant>
        <vt:lpstr>Tema</vt:lpstr>
      </vt:variant>
      <vt:variant>
        <vt:i4>3</vt:i4>
      </vt:variant>
      <vt:variant>
        <vt:lpstr>Títulos de slides</vt:lpstr>
      </vt:variant>
      <vt:variant>
        <vt:i4>46</vt:i4>
      </vt:variant>
    </vt:vector>
  </HeadingPairs>
  <TitlesOfParts>
    <vt:vector size="54" baseType="lpstr">
      <vt:lpstr>Arial</vt:lpstr>
      <vt:lpstr>Calibri</vt:lpstr>
      <vt:lpstr>Calibri Light</vt:lpstr>
      <vt:lpstr>Montserrat</vt:lpstr>
      <vt:lpstr>Wingdings</vt:lpstr>
      <vt:lpstr>Simple Light</vt:lpstr>
      <vt:lpstr>Tema do Office</vt:lpstr>
      <vt:lpstr>1_Simple Light</vt:lpstr>
      <vt:lpstr>Apresentação do PowerPoint</vt:lpstr>
      <vt:lpstr>Apresentação do PowerPoint</vt:lpstr>
      <vt:lpstr>Apresentação do PowerPoint</vt:lpstr>
      <vt:lpstr> 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Clarissa Mendes</dc:creator>
  <cp:lastModifiedBy>Willian Batista de Oliveira</cp:lastModifiedBy>
  <cp:revision>29</cp:revision>
  <dcterms:modified xsi:type="dcterms:W3CDTF">2026-08-05T16:52:53Z</dcterms:modified>
</cp:coreProperties>
</file>